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9.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21.jpg" ContentType="image/jpg"/>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9" r:id="rId4"/>
    <p:sldId id="312" r:id="rId5"/>
    <p:sldId id="260" r:id="rId6"/>
    <p:sldId id="307" r:id="rId7"/>
    <p:sldId id="304" r:id="rId8"/>
    <p:sldId id="305" r:id="rId9"/>
    <p:sldId id="282" r:id="rId10"/>
    <p:sldId id="306" r:id="rId11"/>
    <p:sldId id="283" r:id="rId12"/>
    <p:sldId id="308" r:id="rId13"/>
    <p:sldId id="285" r:id="rId14"/>
    <p:sldId id="309" r:id="rId15"/>
    <p:sldId id="311" r:id="rId16"/>
    <p:sldId id="310" r:id="rId17"/>
    <p:sldId id="261" r:id="rId18"/>
    <p:sldId id="284"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278" r:id="rId35"/>
    <p:sldId id="303" r:id="rId36"/>
    <p:sldId id="280" r:id="rId37"/>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autoAdjust="0"/>
    <p:restoredTop sz="94617"/>
  </p:normalViewPr>
  <p:slideViewPr>
    <p:cSldViewPr>
      <p:cViewPr varScale="1">
        <p:scale>
          <a:sx n="45" d="100"/>
          <a:sy n="45" d="100"/>
        </p:scale>
        <p:origin x="32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9/27/2022</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3154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Deleted – </a:t>
            </a:r>
          </a:p>
          <a:p>
            <a:pPr marL="0" lvl="0" indent="0" algn="l" rtl="0">
              <a:spcBef>
                <a:spcPts val="0"/>
              </a:spcBef>
              <a:spcAft>
                <a:spcPts val="0"/>
              </a:spcAft>
              <a:buNone/>
            </a:pPr>
            <a:endParaRPr lang="en-US" dirty="0"/>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Maria has happily retired by ending one career and starting the next. </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 </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You can connect with her at :</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 </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LinkedIn:   	maria-pontes-803b58200</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IG    	        	</a:t>
            </a:r>
            <a:r>
              <a:rPr lang="en-US" sz="1200" dirty="0" err="1">
                <a:latin typeface="Calibri" panose="020F0502020204030204" pitchFamily="34" charset="0"/>
                <a:cs typeface="Times New Roman" panose="02020603050405020304" pitchFamily="18" charset="0"/>
              </a:rPr>
              <a:t>topcoachmaria</a:t>
            </a:r>
            <a:r>
              <a:rPr lang="en-US" sz="1200" dirty="0">
                <a:latin typeface="Calibri" panose="020F0502020204030204" pitchFamily="34" charset="0"/>
                <a:cs typeface="Times New Roman" panose="02020603050405020304" pitchFamily="18" charset="0"/>
              </a:rPr>
              <a:t>/</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YouTube    	channel/UCnVp5oXTT1Z6cD7MyhkYNcw</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FB   	        	maria.pontes.58726</a:t>
            </a:r>
          </a:p>
          <a:p>
            <a:pPr marL="12700" lvl="0" indent="0">
              <a:spcBef>
                <a:spcPts val="0"/>
              </a:spcBef>
              <a:spcAft>
                <a:spcPts val="0"/>
              </a:spcAft>
              <a:buClr>
                <a:schemeClr val="dk1"/>
              </a:buClr>
              <a:buSzPts val="1100"/>
              <a:buFont typeface="Arial"/>
              <a:buNone/>
            </a:pPr>
            <a:r>
              <a:rPr lang="en-US" sz="1200" dirty="0">
                <a:latin typeface="Calibri" panose="020F0502020204030204" pitchFamily="34" charset="0"/>
                <a:cs typeface="Times New Roman" panose="02020603050405020304" pitchFamily="18" charset="0"/>
              </a:rPr>
              <a:t>email          	</a:t>
            </a:r>
            <a:r>
              <a:rPr lang="en-US" sz="1200" dirty="0" err="1">
                <a:latin typeface="Calibri" panose="020F0502020204030204" pitchFamily="34" charset="0"/>
                <a:cs typeface="Times New Roman" panose="02020603050405020304" pitchFamily="18" charset="0"/>
              </a:rPr>
              <a:t>coachmariapontesinfo@gmail.com</a:t>
            </a:r>
            <a:r>
              <a:rPr lang="en-US" sz="1200" dirty="0">
                <a:latin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111" name="Google Shape;111;p6: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5575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Deleted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Times New Roman" panose="02020603050405020304" pitchFamily="18" charset="0"/>
              </a:rPr>
              <a:t>Happy and Single in her 30 also (an honestly I mean it//nothing against marriage)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9/27/2022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9/27/2022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9/27/2022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9/27/2022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9/27/2022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9/27/2022</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marketexpress.in/"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2074927"/>
          </a:xfrm>
          <a:prstGeom prst="rect">
            <a:avLst/>
          </a:prstGeom>
        </p:spPr>
        <p:txBody>
          <a:bodyPr vert="horz" wrap="square" lIns="0" tIns="0" rIns="0" bIns="0" rtlCol="0">
            <a:spAutoFit/>
          </a:bodyPr>
          <a:lstStyle/>
          <a:p>
            <a:pPr marL="12700">
              <a:lnSpc>
                <a:spcPct val="100000"/>
              </a:lnSpc>
            </a:pPr>
            <a:r>
              <a:rPr lang="en-US" sz="8000" spc="-570" dirty="0"/>
              <a:t>WICCI COUNCIL NAME (TYPE TEXT)</a:t>
            </a:r>
            <a:endParaRPr sz="8000" dirty="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60984"/>
            <a:ext cx="18364200" cy="3036173"/>
          </a:xfrm>
          <a:prstGeom prst="rect">
            <a:avLst/>
          </a:prstGeom>
        </p:spPr>
        <p:txBody>
          <a:bodyPr vert="horz" wrap="square" lIns="0" tIns="1101810" rIns="0" bIns="0" rtlCol="0">
            <a:spAutoFit/>
          </a:bodyPr>
          <a:lstStyle/>
          <a:p>
            <a:pPr marL="307340">
              <a:lnSpc>
                <a:spcPts val="8150"/>
              </a:lnSpc>
            </a:pPr>
            <a:r>
              <a:rPr lang="en-US" sz="6600" spc="-135" dirty="0"/>
              <a:t>Lakshmi K </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Karnataka</a:t>
            </a:r>
            <a:r>
              <a:rPr lang="en-US" sz="2950" b="0" spc="240" dirty="0">
                <a:latin typeface="Myriad Pro"/>
                <a:cs typeface="Myriad Pro"/>
              </a:rPr>
              <a:t>)</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1617" y="4130675"/>
            <a:ext cx="10321290" cy="4893647"/>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r>
              <a:rPr lang="en-US" sz="2800" dirty="0" err="1">
                <a:latin typeface="Calibri" panose="020F0502020204030204" pitchFamily="34" charset="0"/>
                <a:cs typeface="Times New Roman" panose="02020603050405020304" pitchFamily="18" charset="0"/>
              </a:rPr>
              <a:t>Laskhmi</a:t>
            </a:r>
            <a:r>
              <a:rPr lang="en-US" sz="2800" dirty="0">
                <a:latin typeface="Calibri" panose="020F0502020204030204" pitchFamily="34" charset="0"/>
                <a:cs typeface="Times New Roman" panose="02020603050405020304" pitchFamily="18" charset="0"/>
              </a:rPr>
              <a:t> is first generation entrepreneur with a recruitment company called “Astra Source”. </a:t>
            </a:r>
          </a:p>
          <a:p>
            <a:pPr marL="12700" algn="just"/>
            <a:endParaRPr lang="en-US" sz="2800" dirty="0">
              <a:latin typeface="Calibri" panose="020F0502020204030204" pitchFamily="34" charset="0"/>
              <a:cs typeface="Times New Roman" panose="02020603050405020304" pitchFamily="18" charset="0"/>
            </a:endParaRPr>
          </a:p>
          <a:p>
            <a:pPr marL="12700" algn="just"/>
            <a:r>
              <a:rPr lang="en-US" sz="2800" dirty="0">
                <a:latin typeface="Calibri" panose="020F0502020204030204" pitchFamily="34" charset="0"/>
                <a:cs typeface="Times New Roman" panose="02020603050405020304" pitchFamily="18" charset="0"/>
              </a:rPr>
              <a:t>Her focus is to provide the right job for deserving candidates and she believes in this cause.</a:t>
            </a:r>
          </a:p>
          <a:p>
            <a:pPr marL="12700" algn="just"/>
            <a:endParaRPr lang="en-US" sz="2800" dirty="0">
              <a:latin typeface="Calibri" panose="020F0502020204030204" pitchFamily="34" charset="0"/>
              <a:cs typeface="Times New Roman" panose="02020603050405020304" pitchFamily="18" charset="0"/>
            </a:endParaRPr>
          </a:p>
          <a:p>
            <a:pPr marL="12700" algn="just"/>
            <a:r>
              <a:rPr lang="en-US" sz="2800" dirty="0">
                <a:latin typeface="Calibri" panose="020F0502020204030204" pitchFamily="34" charset="0"/>
                <a:cs typeface="Times New Roman" panose="02020603050405020304" pitchFamily="18" charset="0"/>
              </a:rPr>
              <a:t>She is an advocate on equal pay &amp; equal opportunities for women at workplaces, which she is trying to fulfill through this venture.  </a:t>
            </a:r>
          </a:p>
          <a:p>
            <a:pPr marL="12700" algn="just"/>
            <a:r>
              <a:rPr lang="en-US" sz="2800" dirty="0">
                <a:latin typeface="Calibri" panose="020F0502020204030204" pitchFamily="34" charset="0"/>
                <a:cs typeface="Times New Roman" panose="02020603050405020304" pitchFamily="18" charset="0"/>
              </a:rPr>
              <a:t>Her interests are varied as a selenophile, avid photographer, studying numerology &amp; love to travel. </a:t>
            </a:r>
            <a:endParaRPr sz="2800" dirty="0">
              <a:latin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12" name="Picture 11">
            <a:extLst>
              <a:ext uri="{FF2B5EF4-FFF2-40B4-BE49-F238E27FC236}">
                <a16:creationId xmlns:a16="http://schemas.microsoft.com/office/drawing/2014/main" id="{3EE592F7-0973-F07C-13BF-F0CF291937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4450" y="4868440"/>
            <a:ext cx="3314045" cy="5891635"/>
          </a:xfrm>
          <a:prstGeom prst="rect">
            <a:avLst/>
          </a:prstGeom>
          <a:ln>
            <a:noFill/>
          </a:ln>
          <a:effectLst>
            <a:softEdge rad="112500"/>
          </a:effectLst>
        </p:spPr>
      </p:pic>
    </p:spTree>
    <p:extLst>
      <p:ext uri="{BB962C8B-B14F-4D97-AF65-F5344CB8AC3E}">
        <p14:creationId xmlns:p14="http://schemas.microsoft.com/office/powerpoint/2010/main" val="405112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722485" y="908694"/>
            <a:ext cx="19507200" cy="3036173"/>
          </a:xfrm>
          <a:prstGeom prst="rect">
            <a:avLst/>
          </a:prstGeom>
        </p:spPr>
        <p:txBody>
          <a:bodyPr vert="horz" wrap="square" lIns="0" tIns="1101810" rIns="0" bIns="0" rtlCol="0">
            <a:spAutoFit/>
          </a:bodyPr>
          <a:lstStyle/>
          <a:p>
            <a:pPr marL="307340">
              <a:lnSpc>
                <a:spcPts val="8150"/>
              </a:lnSpc>
            </a:pPr>
            <a:r>
              <a:rPr lang="en-US" sz="6600" spc="-135" dirty="0"/>
              <a:t>DR. DEEPIKA PONAPPA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Karnataka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998170" y="4072409"/>
            <a:ext cx="10501680" cy="8094524"/>
          </a:xfrm>
          <a:prstGeom prst="rect">
            <a:avLst/>
          </a:prstGeom>
        </p:spPr>
        <p:txBody>
          <a:bodyPr vert="horz" wrap="square" lIns="0" tIns="0" rIns="0" bIns="0" rtlCol="0">
            <a:spAutoFit/>
          </a:bodyPr>
          <a:lstStyle/>
          <a:p>
            <a:pPr marL="12700">
              <a:lnSpc>
                <a:spcPct val="100000"/>
              </a:lnSpc>
            </a:pPr>
            <a:r>
              <a:rPr lang="en-IN" sz="2800" dirty="0">
                <a:latin typeface="Calibri" panose="020F0502020204030204" pitchFamily="34" charset="0"/>
                <a:cs typeface="Times New Roman" panose="02020603050405020304" pitchFamily="18" charset="0"/>
              </a:rPr>
              <a:t>Deepika is a MBBS physician turned Operations domain corporate leader. </a:t>
            </a:r>
          </a:p>
          <a:p>
            <a:pPr marL="12700">
              <a:lnSpc>
                <a:spcPct val="100000"/>
              </a:lnSpc>
            </a:pPr>
            <a:endParaRPr lang="en-IN" sz="2800" dirty="0">
              <a:latin typeface="Calibri" panose="020F0502020204030204" pitchFamily="34" charset="0"/>
              <a:cs typeface="Times New Roman" panose="02020603050405020304" pitchFamily="18" charset="0"/>
            </a:endParaRPr>
          </a:p>
          <a:p>
            <a:pPr marL="12700">
              <a:lnSpc>
                <a:spcPct val="100000"/>
              </a:lnSpc>
            </a:pPr>
            <a:r>
              <a:rPr lang="en-IN" sz="2800" dirty="0">
                <a:latin typeface="Calibri" panose="020F0502020204030204" pitchFamily="34" charset="0"/>
                <a:cs typeface="Times New Roman" panose="02020603050405020304" pitchFamily="18" charset="0"/>
              </a:rPr>
              <a:t>She took the entrepreneurial dive and founded an athleisure apparel company Gripped which specializes in Compression wear.</a:t>
            </a:r>
            <a:br>
              <a:rPr lang="en-IN" sz="2800" dirty="0">
                <a:latin typeface="Calibri" panose="020F0502020204030204" pitchFamily="34" charset="0"/>
                <a:cs typeface="Times New Roman" panose="02020603050405020304" pitchFamily="18" charset="0"/>
              </a:rPr>
            </a:br>
            <a:endParaRPr lang="en-IN" sz="2800" dirty="0">
              <a:latin typeface="Calibri" panose="020F0502020204030204" pitchFamily="34" charset="0"/>
              <a:cs typeface="Times New Roman" panose="02020603050405020304" pitchFamily="18" charset="0"/>
            </a:endParaRPr>
          </a:p>
          <a:p>
            <a:pPr marL="12700">
              <a:lnSpc>
                <a:spcPct val="100000"/>
              </a:lnSpc>
            </a:pPr>
            <a:r>
              <a:rPr lang="en-IN" sz="2800" dirty="0">
                <a:latin typeface="Calibri" panose="020F0502020204030204" pitchFamily="34" charset="0"/>
                <a:cs typeface="Times New Roman" panose="02020603050405020304" pitchFamily="18" charset="0"/>
              </a:rPr>
              <a:t>She is  an alumnus of the prestigious Indian School of Business, Hyderabad.  Her first stint with healthcare operations began as she co-founded a chain of retail primary care clinics called Nationwide primary healthcare services. After this she worked in the operations domain at various reputed Indian healthcare orgs like HCL Healthcare &amp; IKS health.</a:t>
            </a:r>
            <a:br>
              <a:rPr lang="en-IN" sz="2800" dirty="0">
                <a:latin typeface="Calibri" panose="020F0502020204030204" pitchFamily="34" charset="0"/>
                <a:cs typeface="Times New Roman" panose="02020603050405020304" pitchFamily="18" charset="0"/>
              </a:rPr>
            </a:br>
            <a:endParaRPr lang="en-IN" sz="2800" dirty="0">
              <a:latin typeface="Calibri" panose="020F0502020204030204" pitchFamily="34" charset="0"/>
              <a:cs typeface="Times New Roman" panose="02020603050405020304" pitchFamily="18" charset="0"/>
            </a:endParaRPr>
          </a:p>
          <a:p>
            <a:pPr marL="12700">
              <a:lnSpc>
                <a:spcPct val="100000"/>
              </a:lnSpc>
            </a:pPr>
            <a:r>
              <a:rPr lang="en-IN" sz="2800" dirty="0">
                <a:latin typeface="Calibri" panose="020F0502020204030204" pitchFamily="34" charset="0"/>
                <a:cs typeface="Times New Roman" panose="02020603050405020304" pitchFamily="18" charset="0"/>
              </a:rPr>
              <a:t>She is very passionate about seeing more women in leadership roles &amp; serves as a mentor in various forums. As regards to gender diversity in corporates she is actively involved in policy making &amp; has also served as a presiding officer in POSH committees of several organizations.</a:t>
            </a:r>
            <a:br>
              <a:rPr lang="en-IN" sz="3800" b="1" spc="25" dirty="0">
                <a:latin typeface="Garamond"/>
              </a:rPr>
            </a:br>
            <a:br>
              <a:rPr lang="en-IN" sz="4000" dirty="0"/>
            </a:b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7" name="Picture 6">
            <a:extLst>
              <a:ext uri="{FF2B5EF4-FFF2-40B4-BE49-F238E27FC236}">
                <a16:creationId xmlns:a16="http://schemas.microsoft.com/office/drawing/2014/main" id="{637E0BD3-6CDF-1B94-ED60-DFF39A190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1803" y="4738525"/>
            <a:ext cx="4254500" cy="5672667"/>
          </a:xfrm>
          <a:prstGeom prst="rect">
            <a:avLst/>
          </a:prstGeom>
        </p:spPr>
      </p:pic>
    </p:spTree>
    <p:extLst>
      <p:ext uri="{BB962C8B-B14F-4D97-AF65-F5344CB8AC3E}">
        <p14:creationId xmlns:p14="http://schemas.microsoft.com/office/powerpoint/2010/main" val="403546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5496" y="1844943"/>
            <a:ext cx="18605466" cy="2083924"/>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sz="1801"/>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sz="1801"/>
            </a:p>
          </p:txBody>
        </p:sp>
      </p:grpSp>
      <p:sp>
        <p:nvSpPr>
          <p:cNvPr id="4" name="object 4"/>
          <p:cNvSpPr/>
          <p:nvPr/>
        </p:nvSpPr>
        <p:spPr>
          <a:xfrm>
            <a:off x="12713150" y="4130784"/>
            <a:ext cx="6177481" cy="6779562"/>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sz="1801"/>
          </a:p>
        </p:txBody>
      </p:sp>
      <p:sp>
        <p:nvSpPr>
          <p:cNvPr id="5" name="object 5"/>
          <p:cNvSpPr txBox="1">
            <a:spLocks noGrp="1"/>
          </p:cNvSpPr>
          <p:nvPr>
            <p:ph type="title"/>
          </p:nvPr>
        </p:nvSpPr>
        <p:spPr>
          <a:xfrm>
            <a:off x="1213471" y="860756"/>
            <a:ext cx="18362910" cy="3023272"/>
          </a:xfrm>
          <a:prstGeom prst="rect">
            <a:avLst/>
          </a:prstGeom>
        </p:spPr>
        <p:txBody>
          <a:bodyPr vert="horz" wrap="square" lIns="0" tIns="1101733" rIns="0" bIns="0" rtlCol="0" anchor="ctr">
            <a:spAutoFit/>
          </a:bodyPr>
          <a:lstStyle/>
          <a:p>
            <a:pPr marL="307326">
              <a:lnSpc>
                <a:spcPts val="8149"/>
              </a:lnSpc>
            </a:pPr>
            <a:r>
              <a:rPr lang="en-US" sz="6599" spc="-135" dirty="0"/>
              <a:t>SAKSHI MALHOTRA</a:t>
            </a:r>
            <a:endParaRPr sz="6599" dirty="0"/>
          </a:p>
          <a:p>
            <a:pPr marL="304786">
              <a:lnSpc>
                <a:spcPts val="3410"/>
              </a:lnSpc>
            </a:pPr>
            <a:r>
              <a:rPr lang="en-US" sz="2950" spc="54" dirty="0">
                <a:latin typeface="Myriad Pro"/>
                <a:cs typeface="Myriad Pro"/>
              </a:rPr>
              <a:t>C</a:t>
            </a:r>
            <a:r>
              <a:rPr lang="en-US" sz="2950" spc="114" dirty="0">
                <a:latin typeface="Myriad Pro"/>
                <a:cs typeface="Myriad Pro"/>
              </a:rPr>
              <a:t>OUNCIL MEMBER</a:t>
            </a:r>
            <a:r>
              <a:rPr lang="en-US" sz="2950" dirty="0">
                <a:latin typeface="Myriad Pro"/>
                <a:cs typeface="Myriad Pro"/>
              </a:rPr>
              <a:t>,</a:t>
            </a:r>
            <a:r>
              <a:rPr lang="en-US" sz="2950" spc="241" dirty="0">
                <a:latin typeface="Myriad Pro"/>
                <a:cs typeface="Myriad Pro"/>
              </a:rPr>
              <a:t> (</a:t>
            </a:r>
            <a:r>
              <a:rPr lang="en-US" sz="2950" spc="114" dirty="0">
                <a:latin typeface="Myriad Pro"/>
                <a:cs typeface="Myriad Pro"/>
              </a:rPr>
              <a:t>Karnataka , Banking &amp; Credit</a:t>
            </a:r>
            <a:r>
              <a:rPr lang="en-US" sz="2950" spc="241" dirty="0">
                <a:latin typeface="Myriad Pro"/>
                <a:cs typeface="Myriad Pro"/>
              </a:rPr>
              <a:t>)</a:t>
            </a:r>
            <a:r>
              <a:rPr lang="en-US" sz="2950" spc="54" dirty="0">
                <a:latin typeface="Myriad Pro"/>
                <a:cs typeface="Myriad Pro"/>
              </a:rPr>
              <a:t>C</a:t>
            </a:r>
            <a:r>
              <a:rPr lang="en-US" sz="2950" spc="114" dirty="0">
                <a:latin typeface="Myriad Pro"/>
                <a:cs typeface="Myriad Pro"/>
              </a:rPr>
              <a:t>OUNCIL</a:t>
            </a:r>
            <a:br>
              <a:rPr lang="en-US" sz="2950" spc="114" dirty="0">
                <a:latin typeface="Myriad Pro"/>
                <a:cs typeface="Myriad Pro"/>
              </a:rPr>
            </a:br>
            <a:r>
              <a:rPr lang="en-US" sz="2950" spc="114" dirty="0">
                <a:latin typeface="Myriad Pro"/>
                <a:cs typeface="Myriad Pro"/>
              </a:rPr>
              <a:t>WICCI</a:t>
            </a:r>
            <a:endParaRPr sz="2950" dirty="0">
              <a:latin typeface="Myriad Pro"/>
              <a:cs typeface="Myriad Pro"/>
            </a:endParaRPr>
          </a:p>
        </p:txBody>
      </p:sp>
      <p:sp>
        <p:nvSpPr>
          <p:cNvPr id="6" name="object 6"/>
          <p:cNvSpPr txBox="1"/>
          <p:nvPr/>
        </p:nvSpPr>
        <p:spPr>
          <a:xfrm>
            <a:off x="1213469" y="3957808"/>
            <a:ext cx="10438796" cy="7848174"/>
          </a:xfrm>
          <a:prstGeom prst="rect">
            <a:avLst/>
          </a:prstGeom>
        </p:spPr>
        <p:txBody>
          <a:bodyPr vert="horz" wrap="square" lIns="0" tIns="0" rIns="0" bIns="0" rtlCol="0">
            <a:spAutoFit/>
          </a:bodyPr>
          <a:lstStyle/>
          <a:p>
            <a:pPr marL="12699" algn="just"/>
            <a:r>
              <a:rPr lang="en-US" sz="3799" b="1" spc="25" dirty="0">
                <a:latin typeface="Garamond"/>
                <a:cs typeface="Garamond"/>
              </a:rPr>
              <a:t>BIO :- </a:t>
            </a:r>
          </a:p>
          <a:p>
            <a:pPr marL="12699"/>
            <a:r>
              <a:rPr lang="en-US" sz="2800" dirty="0">
                <a:latin typeface="Calibri" panose="020F0502020204030204" pitchFamily="34" charset="0"/>
                <a:cs typeface="Times New Roman" panose="02020603050405020304" pitchFamily="18" charset="0"/>
              </a:rPr>
              <a:t>Sakshi Malhotra is a Service Manager with Wealth Management for Unified Vision Capital Pvt Ltd. </a:t>
            </a:r>
          </a:p>
          <a:p>
            <a:pPr marL="12699"/>
            <a:br>
              <a:rPr lang="en-US" sz="2800" dirty="0">
                <a:latin typeface="Calibri" panose="020F0502020204030204" pitchFamily="34" charset="0"/>
                <a:cs typeface="Times New Roman" panose="02020603050405020304" pitchFamily="18" charset="0"/>
              </a:rPr>
            </a:br>
            <a:r>
              <a:rPr lang="en-US" sz="2800" dirty="0">
                <a:latin typeface="Calibri" panose="020F0502020204030204" pitchFamily="34" charset="0"/>
                <a:cs typeface="Times New Roman" panose="02020603050405020304" pitchFamily="18" charset="0"/>
              </a:rPr>
              <a:t>She has  extensive experience as a Financial Service Manager and use that experience in bringing financial awareness among people (specially women's) . </a:t>
            </a:r>
          </a:p>
          <a:p>
            <a:pPr marL="12699"/>
            <a:endParaRPr lang="en-US" sz="2800" dirty="0">
              <a:latin typeface="Calibri" panose="020F0502020204030204" pitchFamily="34" charset="0"/>
              <a:cs typeface="Times New Roman" panose="02020603050405020304" pitchFamily="18" charset="0"/>
            </a:endParaRPr>
          </a:p>
          <a:p>
            <a:pPr marL="12699"/>
            <a:r>
              <a:rPr lang="en-US" sz="2800" dirty="0">
                <a:latin typeface="Calibri" panose="020F0502020204030204" pitchFamily="34" charset="0"/>
                <a:cs typeface="Times New Roman" panose="02020603050405020304" pitchFamily="18" charset="0"/>
              </a:rPr>
              <a:t>She is  passionate about her work and always have keen interest in understanding the financial status of the people and aware them about the various Investment which will bring them financial independence . </a:t>
            </a:r>
          </a:p>
          <a:p>
            <a:pPr marL="12699"/>
            <a:r>
              <a:rPr lang="en-US" sz="2800" dirty="0">
                <a:latin typeface="Calibri" panose="020F0502020204030204" pitchFamily="34" charset="0"/>
                <a:cs typeface="Times New Roman" panose="02020603050405020304" pitchFamily="18" charset="0"/>
              </a:rPr>
              <a:t>She is MA Economics and from the very starting her education, she was interested in understanding the financial independency level of the women and imparting the education on the same. </a:t>
            </a:r>
          </a:p>
          <a:p>
            <a:pPr marL="12699"/>
            <a:br>
              <a:rPr lang="en-US" sz="2800" dirty="0">
                <a:latin typeface="Calibri" panose="020F0502020204030204" pitchFamily="34" charset="0"/>
                <a:cs typeface="Times New Roman" panose="02020603050405020304" pitchFamily="18" charset="0"/>
              </a:rPr>
            </a:br>
            <a:r>
              <a:rPr lang="en-US" sz="2800" dirty="0">
                <a:latin typeface="Calibri" panose="020F0502020204030204" pitchFamily="34" charset="0"/>
                <a:cs typeface="Times New Roman" panose="02020603050405020304" pitchFamily="18" charset="0"/>
              </a:rPr>
              <a:t>She is  helping , guiding and bringing many women’s forward to gain financial independence. </a:t>
            </a:r>
          </a:p>
          <a:p>
            <a:pPr marL="12699" algn="just"/>
            <a:endParaRPr sz="2400" dirty="0">
              <a:latin typeface="Garamond"/>
              <a:cs typeface="Garamond"/>
            </a:endParaRPr>
          </a:p>
        </p:txBody>
      </p:sp>
      <p:sp>
        <p:nvSpPr>
          <p:cNvPr id="13" name="object 13"/>
          <p:cNvSpPr/>
          <p:nvPr/>
        </p:nvSpPr>
        <p:spPr>
          <a:xfrm>
            <a:off x="356691" y="283092"/>
            <a:ext cx="2443634" cy="1057485"/>
          </a:xfrm>
          <a:prstGeom prst="rect">
            <a:avLst/>
          </a:prstGeom>
          <a:blipFill>
            <a:blip r:embed="rId3" cstate="print"/>
            <a:stretch>
              <a:fillRect/>
            </a:stretch>
          </a:blipFill>
        </p:spPr>
        <p:txBody>
          <a:bodyPr wrap="square" lIns="0" tIns="0" rIns="0" bIns="0" rtlCol="0"/>
          <a:lstStyle/>
          <a:p>
            <a:endParaRPr sz="1801"/>
          </a:p>
        </p:txBody>
      </p:sp>
      <p:sp>
        <p:nvSpPr>
          <p:cNvPr id="15" name="object 15"/>
          <p:cNvSpPr/>
          <p:nvPr/>
        </p:nvSpPr>
        <p:spPr>
          <a:xfrm>
            <a:off x="12566473" y="4384521"/>
            <a:ext cx="6464354" cy="339615"/>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sz="1801"/>
          </a:p>
        </p:txBody>
      </p:sp>
      <p:sp>
        <p:nvSpPr>
          <p:cNvPr id="16" name="object 16"/>
          <p:cNvSpPr/>
          <p:nvPr/>
        </p:nvSpPr>
        <p:spPr>
          <a:xfrm>
            <a:off x="706" y="5361114"/>
            <a:ext cx="607653" cy="5947628"/>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sz="1801"/>
          </a:p>
        </p:txBody>
      </p:sp>
      <p:sp>
        <p:nvSpPr>
          <p:cNvPr id="14" name="object 6"/>
          <p:cNvSpPr txBox="1"/>
          <p:nvPr/>
        </p:nvSpPr>
        <p:spPr>
          <a:xfrm>
            <a:off x="13099836" y="7635738"/>
            <a:ext cx="5562210" cy="492314"/>
          </a:xfrm>
          <a:prstGeom prst="rect">
            <a:avLst/>
          </a:prstGeom>
        </p:spPr>
        <p:txBody>
          <a:bodyPr vert="horz" wrap="square" lIns="0" tIns="0" rIns="0" bIns="0" rtlCol="0">
            <a:spAutoFit/>
          </a:bodyPr>
          <a:lstStyle/>
          <a:p>
            <a:pPr marL="12699"/>
            <a:r>
              <a:rPr lang="en-US" sz="3199" b="1" spc="25" dirty="0">
                <a:latin typeface="Garamond"/>
                <a:cs typeface="Garamond"/>
              </a:rPr>
              <a:t>Insert High Resolution Picture</a:t>
            </a:r>
            <a:endParaRPr sz="3199" dirty="0">
              <a:latin typeface="Garamond"/>
              <a:cs typeface="Garamond"/>
            </a:endParaRPr>
          </a:p>
        </p:txBody>
      </p:sp>
      <p:sp>
        <p:nvSpPr>
          <p:cNvPr id="2" name="Slide Number Placeholder 1"/>
          <p:cNvSpPr>
            <a:spLocks noGrp="1"/>
          </p:cNvSpPr>
          <p:nvPr>
            <p:ph type="sldNum" sz="quarter" idx="7"/>
          </p:nvPr>
        </p:nvSpPr>
        <p:spPr>
          <a:xfrm>
            <a:off x="23868593" y="17344035"/>
            <a:ext cx="7624689" cy="456728"/>
          </a:xfrm>
          <a:prstGeom prst="rect">
            <a:avLst/>
          </a:prstGeom>
        </p:spPr>
        <p:txBody>
          <a:bodyPr wrap="square" lIns="0" tIns="0" rIns="0" bIns="0">
            <a:spAutoFit/>
          </a:bodyPr>
          <a:lstStyle>
            <a:defPPr>
              <a:defRPr lang="en-US"/>
            </a:defPPr>
            <a:lvl1pPr marL="0" algn="r" defTabSz="1507846" rtl="0" eaLnBrk="1" latinLnBrk="0" hangingPunct="1">
              <a:defRPr sz="2968" kern="1200">
                <a:solidFill>
                  <a:schemeClr val="tx1">
                    <a:tint val="75000"/>
                  </a:schemeClr>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fld id="{B6F15528-21DE-4FAA-801E-634DDDAF4B2B}" type="slidenum">
              <a:rPr lang="en-US" smtClean="0"/>
              <a:pPr/>
              <a:t>12</a:t>
            </a:fld>
            <a:endParaRPr lang="en-US"/>
          </a:p>
        </p:txBody>
      </p:sp>
      <p:pic>
        <p:nvPicPr>
          <p:cNvPr id="27" name="Picture 26">
            <a:extLst>
              <a:ext uri="{FF2B5EF4-FFF2-40B4-BE49-F238E27FC236}">
                <a16:creationId xmlns:a16="http://schemas.microsoft.com/office/drawing/2014/main" id="{C7BFF03C-B73B-1CC4-D30E-21F921448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32573" y="4738364"/>
            <a:ext cx="6258057" cy="6171982"/>
          </a:xfrm>
          <a:prstGeom prst="rect">
            <a:avLst/>
          </a:prstGeom>
        </p:spPr>
      </p:pic>
    </p:spTree>
    <p:extLst>
      <p:ext uri="{BB962C8B-B14F-4D97-AF65-F5344CB8AC3E}">
        <p14:creationId xmlns:p14="http://schemas.microsoft.com/office/powerpoint/2010/main" val="127689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57333"/>
          </a:xfrm>
          <a:prstGeom prst="rect">
            <a:avLst/>
          </a:prstGeom>
        </p:spPr>
        <p:txBody>
          <a:bodyPr vert="horz" wrap="square" lIns="0" tIns="1101810" rIns="0" bIns="0" rtlCol="0">
            <a:spAutoFit/>
          </a:bodyPr>
          <a:lstStyle/>
          <a:p>
            <a:pPr marL="307340">
              <a:lnSpc>
                <a:spcPts val="8150"/>
              </a:lnSpc>
            </a:pPr>
            <a:r>
              <a:rPr lang="en-IN" sz="5400" dirty="0"/>
              <a:t>Lt Cdr (Dr) Ambika </a:t>
            </a:r>
            <a:r>
              <a:rPr lang="en-IN" sz="5400" dirty="0" err="1"/>
              <a:t>Nautiyal</a:t>
            </a:r>
            <a:br>
              <a:rPr lang="en-IN" sz="5400" dirty="0"/>
            </a:br>
            <a:r>
              <a:rPr lang="en-US" sz="3600" spc="54" dirty="0">
                <a:latin typeface="Myriad Pro"/>
                <a:cs typeface="Myriad Pro"/>
              </a:rPr>
              <a:t>C</a:t>
            </a:r>
            <a:r>
              <a:rPr lang="en-US" sz="3600" spc="114" dirty="0">
                <a:latin typeface="Myriad Pro"/>
                <a:cs typeface="Myriad Pro"/>
              </a:rPr>
              <a:t>OUNCIL MEMBER</a:t>
            </a:r>
            <a:r>
              <a:rPr lang="en-US" sz="3600" dirty="0">
                <a:latin typeface="Myriad Pro"/>
                <a:cs typeface="Myriad Pro"/>
              </a:rPr>
              <a:t>,</a:t>
            </a:r>
            <a:r>
              <a:rPr lang="en-US" sz="3600" spc="241" dirty="0">
                <a:latin typeface="Myriad Pro"/>
                <a:cs typeface="Myriad Pro"/>
              </a:rPr>
              <a:t> (</a:t>
            </a:r>
            <a:r>
              <a:rPr lang="en-US" sz="3600" spc="114" dirty="0">
                <a:latin typeface="Myriad Pro"/>
                <a:cs typeface="Myriad Pro"/>
              </a:rPr>
              <a:t>Karnataka , Banking &amp; Credit</a:t>
            </a:r>
            <a:r>
              <a:rPr lang="en-US" sz="3600" spc="241" dirty="0">
                <a:latin typeface="Myriad Pro"/>
                <a:cs typeface="Myriad Pro"/>
              </a:rPr>
              <a:t>)</a:t>
            </a:r>
            <a:r>
              <a:rPr lang="en-US" sz="3600" spc="54" dirty="0">
                <a:latin typeface="Myriad Pro"/>
                <a:cs typeface="Myriad Pro"/>
              </a:rPr>
              <a:t>C</a:t>
            </a:r>
            <a:r>
              <a:rPr lang="en-US" sz="3600" spc="114" dirty="0">
                <a:latin typeface="Myriad Pro"/>
                <a:cs typeface="Myriad Pro"/>
              </a:rPr>
              <a:t>OUNCIL</a:t>
            </a:r>
            <a:endParaRPr sz="2950" dirty="0">
              <a:latin typeface="Myriad Pro"/>
              <a:cs typeface="Myriad Pro"/>
            </a:endParaRPr>
          </a:p>
        </p:txBody>
      </p:sp>
      <p:sp>
        <p:nvSpPr>
          <p:cNvPr id="6" name="object 6"/>
          <p:cNvSpPr txBox="1"/>
          <p:nvPr/>
        </p:nvSpPr>
        <p:spPr>
          <a:xfrm>
            <a:off x="1516151" y="5011348"/>
            <a:ext cx="10288500" cy="5899366"/>
          </a:xfrm>
          <a:prstGeom prst="rect">
            <a:avLst/>
          </a:prstGeom>
        </p:spPr>
        <p:txBody>
          <a:bodyPr vert="horz" wrap="square" lIns="0" tIns="0" rIns="0" bIns="0" rtlCol="0">
            <a:noAutofit/>
          </a:bodyPr>
          <a:lstStyle/>
          <a:p>
            <a:pPr marL="12700" algn="just">
              <a:lnSpc>
                <a:spcPct val="100000"/>
              </a:lnSpc>
            </a:pPr>
            <a:r>
              <a:rPr lang="en-US" sz="3800" b="1" spc="25" dirty="0">
                <a:latin typeface="Garamond"/>
                <a:cs typeface="Garamond"/>
              </a:rPr>
              <a:t>BIO :- </a:t>
            </a:r>
          </a:p>
          <a:p>
            <a:pPr marL="12699"/>
            <a:r>
              <a:rPr lang="en-IN" sz="2800" dirty="0">
                <a:latin typeface="Calibri" panose="020F0502020204030204" pitchFamily="34" charset="0"/>
                <a:cs typeface="Times New Roman" panose="02020603050405020304" pitchFamily="18" charset="0"/>
              </a:rPr>
              <a:t>An Armed Forces Veteran turned Business Development Manager. </a:t>
            </a:r>
          </a:p>
          <a:p>
            <a:pPr marL="12699"/>
            <a:endParaRPr lang="en-IN" sz="2800" dirty="0">
              <a:latin typeface="Calibri" panose="020F0502020204030204" pitchFamily="34" charset="0"/>
              <a:cs typeface="Times New Roman" panose="02020603050405020304" pitchFamily="18" charset="0"/>
            </a:endParaRPr>
          </a:p>
          <a:p>
            <a:pPr marL="12699"/>
            <a:r>
              <a:rPr lang="en-IN" sz="2800" dirty="0">
                <a:latin typeface="Calibri" panose="020F0502020204030204" pitchFamily="34" charset="0"/>
                <a:cs typeface="Times New Roman" panose="02020603050405020304" pitchFamily="18" charset="0"/>
              </a:rPr>
              <a:t>Upon graduation from AFMC, Pune, she started her professional journey as a doctor in various hospitals of Indian Navy in Mumbai as well as Defence Headquarters in New Delhi. After serving in the Indian Navy for 7 years, she hung her boots and started her corporate journey in a leading NBFC. </a:t>
            </a:r>
          </a:p>
          <a:p>
            <a:pPr marL="12699"/>
            <a:endParaRPr lang="en-IN" sz="2800" dirty="0">
              <a:latin typeface="Calibri" panose="020F0502020204030204" pitchFamily="34" charset="0"/>
              <a:cs typeface="Times New Roman" panose="02020603050405020304" pitchFamily="18" charset="0"/>
            </a:endParaRPr>
          </a:p>
          <a:p>
            <a:pPr marL="12699"/>
            <a:r>
              <a:rPr lang="en-IN" sz="2800" dirty="0">
                <a:latin typeface="Calibri" panose="020F0502020204030204" pitchFamily="34" charset="0"/>
                <a:cs typeface="Times New Roman" panose="02020603050405020304" pitchFamily="18" charset="0"/>
              </a:rPr>
              <a:t>Having mentored various women to choose a career in the Armed Forces, she now seek this opportunity to continue promoting women from all walks of life to grow as professionals </a:t>
            </a:r>
            <a:endParaRPr sz="2800" dirty="0">
              <a:latin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17" name="Picture 16">
            <a:extLst>
              <a:ext uri="{FF2B5EF4-FFF2-40B4-BE49-F238E27FC236}">
                <a16:creationId xmlns:a16="http://schemas.microsoft.com/office/drawing/2014/main" id="{CC85592A-9072-B73D-A784-0E1D3828B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3303" y="5395682"/>
            <a:ext cx="3811499" cy="4520250"/>
          </a:xfrm>
          <a:prstGeom prst="rect">
            <a:avLst/>
          </a:prstGeom>
          <a:ln w="28575">
            <a:solidFill>
              <a:schemeClr val="tx1"/>
            </a:solidFill>
          </a:ln>
        </p:spPr>
      </p:pic>
    </p:spTree>
    <p:extLst>
      <p:ext uri="{BB962C8B-B14F-4D97-AF65-F5344CB8AC3E}">
        <p14:creationId xmlns:p14="http://schemas.microsoft.com/office/powerpoint/2010/main" val="337125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138876"/>
          </a:xfrm>
          <a:prstGeom prst="rect">
            <a:avLst/>
          </a:prstGeom>
        </p:spPr>
        <p:txBody>
          <a:bodyPr vert="horz" wrap="square" lIns="0" tIns="1101810" rIns="0" bIns="0" rtlCol="0">
            <a:spAutoFit/>
          </a:bodyPr>
          <a:lstStyle/>
          <a:p>
            <a:pPr marL="307340">
              <a:lnSpc>
                <a:spcPts val="8150"/>
              </a:lnSpc>
            </a:pPr>
            <a:r>
              <a:rPr lang="en-US" sz="6600" spc="-135" dirty="0"/>
              <a:t>MHAK KALRA &amp; WICCI DESIGNATION</a:t>
            </a:r>
            <a:endParaRPr sz="6600" dirty="0"/>
          </a:p>
        </p:txBody>
      </p:sp>
      <p:sp>
        <p:nvSpPr>
          <p:cNvPr id="6" name="object 6"/>
          <p:cNvSpPr txBox="1"/>
          <p:nvPr/>
        </p:nvSpPr>
        <p:spPr>
          <a:xfrm>
            <a:off x="1329901" y="4302639"/>
            <a:ext cx="11008148" cy="12249507"/>
          </a:xfrm>
          <a:prstGeom prst="rect">
            <a:avLst/>
          </a:prstGeom>
        </p:spPr>
        <p:txBody>
          <a:bodyPr vert="horz" wrap="square" lIns="0" tIns="0" rIns="0" bIns="0" rtlCol="0">
            <a:spAutoFit/>
          </a:bodyPr>
          <a:lstStyle/>
          <a:p>
            <a:pPr marL="12700" algn="just">
              <a:lnSpc>
                <a:spcPct val="100000"/>
              </a:lnSpc>
            </a:pPr>
            <a:r>
              <a:rPr lang="en-US" sz="1600" b="1" spc="25" dirty="0">
                <a:latin typeface="Garamond"/>
                <a:cs typeface="Garamond"/>
              </a:rPr>
              <a:t>BIO :- </a:t>
            </a:r>
          </a:p>
          <a:p>
            <a:pPr marL="12699" marR="213995"/>
            <a:r>
              <a:rPr lang="en-US" sz="2800" dirty="0">
                <a:latin typeface="Calibri" panose="020F0502020204030204" pitchFamily="34" charset="0"/>
                <a:cs typeface="Times New Roman" panose="02020603050405020304" pitchFamily="18" charset="0"/>
              </a:rPr>
              <a:t>Business Story Teller, Soft Skills Coach &amp; Mentor Mehak Kalra is a certified Master Trainer NSDC and competent facilitator with more than 15 years of experience in the field of Learning &amp; Development.</a:t>
            </a:r>
            <a:endParaRPr lang="en-IN" sz="2800" dirty="0">
              <a:latin typeface="Calibri" panose="020F0502020204030204" pitchFamily="34" charset="0"/>
              <a:cs typeface="Times New Roman" panose="02020603050405020304" pitchFamily="18" charset="0"/>
            </a:endParaRPr>
          </a:p>
          <a:p>
            <a:pPr marL="12699" marR="213995">
              <a:spcAft>
                <a:spcPts val="0"/>
              </a:spcAft>
            </a:pPr>
            <a:r>
              <a:rPr lang="en-US" sz="2800" dirty="0">
                <a:latin typeface="Calibri" panose="020F0502020204030204" pitchFamily="34" charset="0"/>
                <a:cs typeface="Times New Roman" panose="02020603050405020304" pitchFamily="18" charset="0"/>
              </a:rPr>
              <a:t> </a:t>
            </a:r>
            <a:r>
              <a:rPr lang="x-none" sz="2800">
                <a:latin typeface="Calibri" panose="020F0502020204030204" pitchFamily="34" charset="0"/>
                <a:cs typeface="Times New Roman" panose="02020603050405020304" pitchFamily="18" charset="0"/>
              </a:rPr>
              <a:t> </a:t>
            </a:r>
            <a:endParaRPr lang="en-IN" sz="2800" dirty="0">
              <a:latin typeface="Calibri" panose="020F0502020204030204" pitchFamily="34" charset="0"/>
              <a:cs typeface="Times New Roman" panose="02020603050405020304" pitchFamily="18" charset="0"/>
            </a:endParaRPr>
          </a:p>
          <a:p>
            <a:pPr marL="12699" marR="213995"/>
            <a:r>
              <a:rPr lang="en-US" sz="2800" dirty="0">
                <a:latin typeface="Calibri" panose="020F0502020204030204" pitchFamily="34" charset="0"/>
                <a:cs typeface="Times New Roman" panose="02020603050405020304" pitchFamily="18" charset="0"/>
              </a:rPr>
              <a:t>Her rich corporate experience from her clients like Bosch, Infosys, Page Industries, Wonder-La, Strategic Automation, SLK Software has helped her hone her skills to be one of the most popular and sought-after corporate trainers with the right amount of training fervor and knowledge-sharing. Her cross-industry experience ranging from Aviation, Travel Tourism, Hospitality to Retail, Manufacturing and Construction has added to her vast repertoire of facilitation and coaching skills.</a:t>
            </a:r>
          </a:p>
          <a:p>
            <a:pPr marL="12699" marR="213995"/>
            <a:endParaRPr lang="en-US" sz="2800" dirty="0">
              <a:latin typeface="Calibri" panose="020F0502020204030204" pitchFamily="34" charset="0"/>
              <a:cs typeface="Times New Roman" panose="02020603050405020304" pitchFamily="18" charset="0"/>
            </a:endParaRPr>
          </a:p>
          <a:p>
            <a:pPr marL="12699" marR="213995"/>
            <a:r>
              <a:rPr lang="en-US" sz="2800" dirty="0">
                <a:latin typeface="Calibri" panose="020F0502020204030204" pitchFamily="34" charset="0"/>
                <a:cs typeface="Times New Roman" panose="02020603050405020304" pitchFamily="18" charset="0"/>
              </a:rPr>
              <a:t>Mehak Kalra </a:t>
            </a:r>
            <a:r>
              <a:rPr lang="x-none" sz="2800" dirty="0">
                <a:latin typeface="Calibri" panose="020F0502020204030204" pitchFamily="34" charset="0"/>
                <a:cs typeface="Times New Roman" panose="02020603050405020304" pitchFamily="18" charset="0"/>
              </a:rPr>
              <a:t>has </a:t>
            </a:r>
            <a:r>
              <a:rPr lang="x-none" sz="2800">
                <a:latin typeface="Calibri" panose="020F0502020204030204" pitchFamily="34" charset="0"/>
                <a:cs typeface="Times New Roman" panose="02020603050405020304" pitchFamily="18" charset="0"/>
              </a:rPr>
              <a:t>successfully </a:t>
            </a:r>
            <a:r>
              <a:rPr lang="en-US" sz="2800" dirty="0">
                <a:latin typeface="Calibri" panose="020F0502020204030204" pitchFamily="34" charset="0"/>
                <a:cs typeface="Times New Roman" panose="02020603050405020304" pitchFamily="18" charset="0"/>
              </a:rPr>
              <a:t>completed Master Trainer Program NSDC, IIMB ‘Do your Venture’, an alumni of 10K women entrepreneurs Goldman </a:t>
            </a:r>
            <a:r>
              <a:rPr lang="en-US" sz="2800" dirty="0" err="1">
                <a:latin typeface="Calibri" panose="020F0502020204030204" pitchFamily="34" charset="0"/>
                <a:cs typeface="Times New Roman" panose="02020603050405020304" pitchFamily="18" charset="0"/>
              </a:rPr>
              <a:t>Sach</a:t>
            </a:r>
            <a:r>
              <a:rPr lang="en-US" sz="2800" dirty="0">
                <a:latin typeface="Calibri" panose="020F0502020204030204" pitchFamily="34" charset="0"/>
                <a:cs typeface="Times New Roman" panose="02020603050405020304" pitchFamily="18" charset="0"/>
              </a:rPr>
              <a:t>, Life Skills Certified from CDF London, She is also a certified Master Trainer with Bosch for Nation &amp; Attitude Building, CCE ICF Coach certificate on Positive Psychology In addition, life time member at ISTD, are some of her other certifications of international repute and credibility.</a:t>
            </a:r>
            <a:endParaRPr lang="en-IN" sz="2800" dirty="0">
              <a:latin typeface="Calibri" panose="020F0502020204030204" pitchFamily="34" charset="0"/>
              <a:cs typeface="Times New Roman" panose="02020603050405020304" pitchFamily="18" charset="0"/>
            </a:endParaRPr>
          </a:p>
          <a:p>
            <a:pPr marL="12699" marR="213995">
              <a:spcAft>
                <a:spcPts val="0"/>
              </a:spcAft>
            </a:pPr>
            <a:r>
              <a:rPr lang="en-US" sz="2800" dirty="0">
                <a:latin typeface="Calibri" panose="020F0502020204030204" pitchFamily="34" charset="0"/>
                <a:cs typeface="Times New Roman" panose="02020603050405020304" pitchFamily="18" charset="0"/>
              </a:rPr>
              <a:t> </a:t>
            </a:r>
            <a:endParaRPr lang="en-IN" sz="2800" dirty="0">
              <a:latin typeface="Calibri" panose="020F0502020204030204" pitchFamily="34" charset="0"/>
              <a:cs typeface="Times New Roman" panose="02020603050405020304" pitchFamily="18" charset="0"/>
            </a:endParaRPr>
          </a:p>
          <a:p>
            <a:pPr marL="12699" marR="213995"/>
            <a:r>
              <a:rPr lang="en-US" sz="2800" dirty="0">
                <a:latin typeface="Calibri" panose="020F0502020204030204" pitchFamily="34" charset="0"/>
                <a:cs typeface="Times New Roman" panose="02020603050405020304" pitchFamily="18" charset="0"/>
              </a:rPr>
              <a:t>Her strong belief in “Tell me and I forget, teach me and I may remember, involve me and I will learn” led her to apply experiential learning methodology that enhances overall training effectiveness. She is an avid learner and follower of ‘Experiential Learning’ discipline of pedagogy which believes any form of education should be ‘learning with Joy’ what is already there in each individual’s soul</a:t>
            </a:r>
            <a:endParaRPr lang="en-IN" sz="2800" dirty="0">
              <a:latin typeface="Calibri" panose="020F0502020204030204" pitchFamily="34" charset="0"/>
              <a:cs typeface="Times New Roman" panose="02020603050405020304" pitchFamily="18" charset="0"/>
            </a:endParaRPr>
          </a:p>
          <a:p>
            <a:pPr marR="213995" algn="just"/>
            <a:endParaRPr lang="en-US" dirty="0">
              <a:latin typeface="Century Gothic" panose="020B0502020202020204" pitchFamily="34" charset="0"/>
              <a:ea typeface="Times New Roman" panose="02020603050405020304" pitchFamily="18" charset="0"/>
            </a:endParaRPr>
          </a:p>
          <a:p>
            <a:pPr marR="213995" algn="just"/>
            <a:endParaRPr lang="en-IN" sz="1800" dirty="0">
              <a:effectLst/>
              <a:latin typeface="Times New Roman" panose="02020603050405020304" pitchFamily="18" charset="0"/>
              <a:ea typeface="Times New Roman" panose="02020603050405020304" pitchFamily="18" charset="0"/>
            </a:endParaRPr>
          </a:p>
          <a:p>
            <a:pPr marL="12700" algn="just">
              <a:lnSpc>
                <a:spcPct val="100000"/>
              </a:lnSpc>
            </a:pPr>
            <a:endParaRPr lang="en-US" sz="1600" b="1"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7" name="Picture 6">
            <a:extLst>
              <a:ext uri="{FF2B5EF4-FFF2-40B4-BE49-F238E27FC236}">
                <a16:creationId xmlns:a16="http://schemas.microsoft.com/office/drawing/2014/main" id="{ADA6E9F3-870E-F74F-D8F1-56488952DF37}"/>
              </a:ext>
            </a:extLst>
          </p:cNvPr>
          <p:cNvPicPr>
            <a:picLocks noChangeAspect="1"/>
          </p:cNvPicPr>
          <p:nvPr/>
        </p:nvPicPr>
        <p:blipFill rotWithShape="1">
          <a:blip r:embed="rId4">
            <a:extLst>
              <a:ext uri="{28A0092B-C50C-407E-A947-70E740481C1C}">
                <a14:useLocalDpi xmlns:a14="http://schemas.microsoft.com/office/drawing/2010/main" val="0"/>
              </a:ext>
            </a:extLst>
          </a:blip>
          <a:srcRect t="12476" b="25638"/>
          <a:stretch/>
        </p:blipFill>
        <p:spPr>
          <a:xfrm>
            <a:off x="12724763" y="4416635"/>
            <a:ext cx="6049435" cy="6283643"/>
          </a:xfrm>
          <a:prstGeom prst="rect">
            <a:avLst/>
          </a:prstGeom>
        </p:spPr>
      </p:pic>
    </p:spTree>
    <p:extLst>
      <p:ext uri="{BB962C8B-B14F-4D97-AF65-F5344CB8AC3E}">
        <p14:creationId xmlns:p14="http://schemas.microsoft.com/office/powerpoint/2010/main" val="176633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err="1"/>
              <a:t>Nitisha</a:t>
            </a:r>
            <a:r>
              <a:rPr lang="en-US" sz="6600" spc="-135" dirty="0"/>
              <a:t> Gupta &amp; WICCI DESIGNATION</a:t>
            </a:r>
            <a:endParaRPr sz="6600" dirty="0"/>
          </a:p>
          <a:p>
            <a:pPr marL="304800">
              <a:lnSpc>
                <a:spcPts val="3410"/>
              </a:lnSpc>
            </a:pPr>
            <a:r>
              <a:rPr lang="en-US" sz="2950" b="0" spc="114" dirty="0">
                <a:latin typeface="Myriad Pro"/>
                <a:cs typeface="Myriad Pro"/>
              </a:rPr>
              <a:t>Council member, C</a:t>
            </a:r>
            <a:r>
              <a:rPr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2462213"/>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endParaRPr lang="en-US" sz="3800" b="1" spc="25" dirty="0">
              <a:latin typeface="Garamond"/>
              <a:cs typeface="Times New Roman" panose="02020603050405020304" pitchFamily="18" charset="0"/>
            </a:endParaRPr>
          </a:p>
          <a:p>
            <a:pPr marL="12700" algn="just">
              <a:lnSpc>
                <a:spcPct val="100000"/>
              </a:lnSpc>
            </a:pPr>
            <a:r>
              <a:rPr lang="en-US" sz="2800" dirty="0">
                <a:latin typeface="Calibri" panose="020F0502020204030204" pitchFamily="34" charset="0"/>
                <a:cs typeface="Times New Roman" panose="02020603050405020304" pitchFamily="18" charset="0"/>
              </a:rPr>
              <a:t>Teacher, A Leader, A Social Worker, A Dancer and A story Teller. An Educationist with 11+ years of experience of teaching and administration.</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pPr/>
              <a:t>15</a:t>
            </a:fld>
            <a:endParaRPr lang="en-US"/>
          </a:p>
        </p:txBody>
      </p:sp>
      <p:pic>
        <p:nvPicPr>
          <p:cNvPr id="17" name="Picture 16" descr="WhatsApp Image 2022-08-10 at 7.47.46 PM.jpeg"/>
          <p:cNvPicPr>
            <a:picLocks noChangeAspect="1"/>
          </p:cNvPicPr>
          <p:nvPr/>
        </p:nvPicPr>
        <p:blipFill>
          <a:blip r:embed="rId4"/>
          <a:stretch>
            <a:fillRect/>
          </a:stretch>
        </p:blipFill>
        <p:spPr>
          <a:xfrm>
            <a:off x="13695388" y="4927556"/>
            <a:ext cx="4786346" cy="63817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53542" y="4215282"/>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Sujatha Singh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Karnataka</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2893100"/>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a:t>
            </a:r>
          </a:p>
          <a:p>
            <a:pPr marL="12700" algn="just">
              <a:lnSpc>
                <a:spcPct val="100000"/>
              </a:lnSpc>
            </a:pPr>
            <a:endParaRPr lang="en-US" sz="3800" b="1" spc="25" dirty="0">
              <a:latin typeface="Garamond"/>
              <a:cs typeface="Times New Roman" panose="02020603050405020304" pitchFamily="18" charset="0"/>
            </a:endParaRPr>
          </a:p>
          <a:p>
            <a:pPr marL="12700">
              <a:lnSpc>
                <a:spcPct val="100000"/>
              </a:lnSpc>
            </a:pPr>
            <a:r>
              <a:rPr lang="en-US" sz="2800" dirty="0">
                <a:latin typeface="Calibri" panose="020F0502020204030204" pitchFamily="34" charset="0"/>
                <a:cs typeface="Times New Roman" panose="02020603050405020304" pitchFamily="18" charset="0"/>
              </a:rPr>
              <a:t>PRODUCTIVITY COACH(ICF)|MOTIVATIONAL SPEAKER|STORYTELLER|LEADERHIP TRAINER|SUPERSPEAKER TOP 1000 (Success Gyan’s Reality Show Season 2|PUBLIC SPEAKING COACH|YOUTUBER</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pic>
        <p:nvPicPr>
          <p:cNvPr id="7" name="Picture 6">
            <a:extLst>
              <a:ext uri="{FF2B5EF4-FFF2-40B4-BE49-F238E27FC236}">
                <a16:creationId xmlns:a16="http://schemas.microsoft.com/office/drawing/2014/main" id="{1AC3FB59-53F9-704F-16DB-A9884E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5002768"/>
            <a:ext cx="5116559" cy="5681107"/>
          </a:xfrm>
          <a:prstGeom prst="rect">
            <a:avLst/>
          </a:prstGeom>
        </p:spPr>
      </p:pic>
    </p:spTree>
    <p:extLst>
      <p:ext uri="{BB962C8B-B14F-4D97-AF65-F5344CB8AC3E}">
        <p14:creationId xmlns:p14="http://schemas.microsoft.com/office/powerpoint/2010/main" val="341505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6"/>
          <p:cNvGrpSpPr/>
          <p:nvPr/>
        </p:nvGrpSpPr>
        <p:grpSpPr>
          <a:xfrm>
            <a:off x="774844" y="1844675"/>
            <a:ext cx="18606771" cy="2084070"/>
            <a:chOff x="774844" y="1844675"/>
            <a:chExt cx="18606771" cy="2084070"/>
          </a:xfrm>
        </p:grpSpPr>
        <p:sp>
          <p:nvSpPr>
            <p:cNvPr id="114" name="Google Shape;114;p6"/>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6"/>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6" name="Google Shape;116;p6"/>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6"/>
          <p:cNvSpPr txBox="1">
            <a:spLocks noGrp="1"/>
          </p:cNvSpPr>
          <p:nvPr>
            <p:ph type="title"/>
          </p:nvPr>
        </p:nvSpPr>
        <p:spPr>
          <a:xfrm>
            <a:off x="1212850" y="854075"/>
            <a:ext cx="18364200" cy="3415050"/>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dirty="0"/>
              <a:t>Maria Pontes &amp; WICCI DESIGNATION</a:t>
            </a:r>
            <a:endParaRPr sz="6600" dirty="0"/>
          </a:p>
          <a:p>
            <a:pPr marL="304800" lvl="0" indent="0" algn="l" rtl="0">
              <a:lnSpc>
                <a:spcPct val="115593"/>
              </a:lnSpc>
              <a:spcBef>
                <a:spcPts val="0"/>
              </a:spcBef>
              <a:spcAft>
                <a:spcPts val="0"/>
              </a:spcAft>
              <a:buNone/>
            </a:pPr>
            <a:r>
              <a:rPr lang="en-US" sz="2950" b="0" dirty="0">
                <a:latin typeface="Open Sans"/>
                <a:ea typeface="Open Sans"/>
                <a:cs typeface="Open Sans"/>
                <a:sym typeface="Open Sans"/>
              </a:rPr>
              <a:t>COUNCIL MEMBER, (…………. )COUNCIL</a:t>
            </a:r>
            <a:br>
              <a:rPr lang="en-US" sz="2950" b="0" dirty="0">
                <a:latin typeface="Open Sans"/>
                <a:ea typeface="Open Sans"/>
                <a:cs typeface="Open Sans"/>
                <a:sym typeface="Open Sans"/>
              </a:rPr>
            </a:br>
            <a:r>
              <a:rPr lang="en-US" sz="2950" b="0" dirty="0">
                <a:latin typeface="Open Sans"/>
                <a:ea typeface="Open Sans"/>
                <a:cs typeface="Open Sans"/>
                <a:sym typeface="Open Sans"/>
              </a:rPr>
              <a:t>WICCI</a:t>
            </a:r>
            <a:endParaRPr sz="2950" dirty="0">
              <a:latin typeface="Open Sans"/>
              <a:ea typeface="Open Sans"/>
              <a:cs typeface="Open Sans"/>
              <a:sym typeface="Open Sans"/>
            </a:endParaRPr>
          </a:p>
        </p:txBody>
      </p:sp>
      <p:sp>
        <p:nvSpPr>
          <p:cNvPr id="118" name="Google Shape;118;p6"/>
          <p:cNvSpPr txBox="1"/>
          <p:nvPr/>
        </p:nvSpPr>
        <p:spPr>
          <a:xfrm>
            <a:off x="1426563" y="4632748"/>
            <a:ext cx="10321200" cy="7478970"/>
          </a:xfrm>
          <a:prstGeom prst="rect">
            <a:avLst/>
          </a:prstGeom>
          <a:noFill/>
          <a:ln>
            <a:noFill/>
          </a:ln>
        </p:spPr>
        <p:txBody>
          <a:bodyPr spcFirstLastPara="1" wrap="square" lIns="0" tIns="0" rIns="0" bIns="0" anchor="t" anchorCtr="0">
            <a:spAutoFit/>
          </a:bodyPr>
          <a:lstStyle/>
          <a:p>
            <a:pPr marL="12700" lvl="0" indent="0">
              <a:spcBef>
                <a:spcPts val="0"/>
              </a:spcBef>
              <a:spcAft>
                <a:spcPts val="0"/>
              </a:spcAft>
              <a:buClr>
                <a:schemeClr val="dk1"/>
              </a:buClr>
              <a:buFont typeface="Arial"/>
              <a:buNone/>
            </a:pPr>
            <a:r>
              <a:rPr lang="en-US" sz="2800" dirty="0">
                <a:latin typeface="Calibri" panose="020F0502020204030204" pitchFamily="34" charset="0"/>
                <a:cs typeface="Times New Roman" panose="02020603050405020304" pitchFamily="18" charset="0"/>
              </a:rPr>
              <a:t>Maria Pontes is a BA Graduate with PGDHRM. Ended a professional journey with NIIT Ltd after 4 decades journey from being a Stenographer to HR Manager. During the 2020 lockdown, she published her first book titled ‘Realms of Dreams’.  Her co-authored book is shortly to be published.</a:t>
            </a:r>
            <a:endParaRPr sz="2800" dirty="0">
              <a:latin typeface="Calibri" panose="020F0502020204030204" pitchFamily="34" charset="0"/>
              <a:cs typeface="Times New Roman" panose="02020603050405020304" pitchFamily="18" charset="0"/>
            </a:endParaRPr>
          </a:p>
          <a:p>
            <a:pPr marL="12700" lvl="0" indent="0">
              <a:spcBef>
                <a:spcPts val="0"/>
              </a:spcBef>
              <a:spcAft>
                <a:spcPts val="0"/>
              </a:spcAft>
              <a:buClr>
                <a:schemeClr val="dk1"/>
              </a:buClr>
              <a:buSzPts val="1100"/>
              <a:buFont typeface="Arial"/>
              <a:buNone/>
            </a:pPr>
            <a:r>
              <a:rPr lang="en-US" sz="2800" dirty="0">
                <a:latin typeface="Calibri" panose="020F0502020204030204" pitchFamily="34" charset="0"/>
                <a:cs typeface="Times New Roman" panose="02020603050405020304" pitchFamily="18" charset="0"/>
              </a:rPr>
              <a:t> </a:t>
            </a:r>
            <a:endParaRPr sz="2800" dirty="0">
              <a:latin typeface="Calibri" panose="020F0502020204030204" pitchFamily="34" charset="0"/>
              <a:cs typeface="Times New Roman" panose="02020603050405020304" pitchFamily="18" charset="0"/>
            </a:endParaRPr>
          </a:p>
          <a:p>
            <a:pPr marL="12700" lvl="0" indent="0">
              <a:spcBef>
                <a:spcPts val="0"/>
              </a:spcBef>
              <a:spcAft>
                <a:spcPts val="0"/>
              </a:spcAft>
              <a:buClr>
                <a:schemeClr val="dk1"/>
              </a:buClr>
              <a:buSzPts val="1100"/>
              <a:buFont typeface="Arial"/>
              <a:buNone/>
            </a:pPr>
            <a:r>
              <a:rPr lang="en-US" sz="2800" dirty="0">
                <a:latin typeface="Calibri" panose="020F0502020204030204" pitchFamily="34" charset="0"/>
                <a:cs typeface="Times New Roman" panose="02020603050405020304" pitchFamily="18" charset="0"/>
              </a:rPr>
              <a:t>She is the Past All India President of the Indian Association of Secretaries &amp; Administrative Professionals (IASAP).  Has had the opportunity of traveling to Singapore, Malaysia, Hongkong, Pakistan &amp; Papua New Guinea.</a:t>
            </a:r>
            <a:endParaRPr sz="2800" dirty="0">
              <a:latin typeface="Calibri" panose="020F0502020204030204" pitchFamily="34" charset="0"/>
              <a:cs typeface="Times New Roman" panose="02020603050405020304" pitchFamily="18" charset="0"/>
            </a:endParaRPr>
          </a:p>
          <a:p>
            <a:pPr marL="12700" lvl="0" indent="0">
              <a:spcBef>
                <a:spcPts val="0"/>
              </a:spcBef>
              <a:spcAft>
                <a:spcPts val="0"/>
              </a:spcAft>
              <a:buClr>
                <a:schemeClr val="dk1"/>
              </a:buClr>
              <a:buSzPts val="1100"/>
              <a:buFont typeface="Arial"/>
              <a:buNone/>
            </a:pPr>
            <a:r>
              <a:rPr lang="en-US" sz="2800" dirty="0">
                <a:latin typeface="Calibri" panose="020F0502020204030204" pitchFamily="34" charset="0"/>
                <a:cs typeface="Times New Roman" panose="02020603050405020304" pitchFamily="18" charset="0"/>
              </a:rPr>
              <a:t> </a:t>
            </a:r>
            <a:endParaRPr sz="2800" dirty="0">
              <a:latin typeface="Calibri" panose="020F0502020204030204" pitchFamily="34" charset="0"/>
              <a:cs typeface="Times New Roman" panose="02020603050405020304" pitchFamily="18" charset="0"/>
            </a:endParaRPr>
          </a:p>
          <a:p>
            <a:pPr marL="12700" lvl="0" indent="0">
              <a:spcBef>
                <a:spcPts val="0"/>
              </a:spcBef>
              <a:spcAft>
                <a:spcPts val="0"/>
              </a:spcAft>
              <a:buClr>
                <a:schemeClr val="dk1"/>
              </a:buClr>
              <a:buSzPts val="1100"/>
              <a:buFont typeface="Arial"/>
              <a:buNone/>
            </a:pPr>
            <a:r>
              <a:rPr lang="en-US" sz="2800" dirty="0">
                <a:latin typeface="Calibri" panose="020F0502020204030204" pitchFamily="34" charset="0"/>
                <a:cs typeface="Times New Roman" panose="02020603050405020304" pitchFamily="18" charset="0"/>
              </a:rPr>
              <a:t>As a Coach, Maria reinvented a Retirement Lifestyle planning for herself. Today she is on a mission to help Women planning to retire or retired to Reinvent a Retirement Lifestyle for Legacy in a most graceful way where their entire life is taken care of. </a:t>
            </a:r>
            <a:endParaRPr sz="2800" dirty="0">
              <a:latin typeface="Calibri" panose="020F0502020204030204" pitchFamily="34" charset="0"/>
              <a:cs typeface="Times New Roman" panose="02020603050405020304" pitchFamily="18" charset="0"/>
            </a:endParaRPr>
          </a:p>
          <a:p>
            <a:pPr marL="12700" lvl="0" indent="0">
              <a:spcBef>
                <a:spcPts val="0"/>
              </a:spcBef>
              <a:spcAft>
                <a:spcPts val="0"/>
              </a:spcAft>
              <a:buClr>
                <a:schemeClr val="dk1"/>
              </a:buClr>
              <a:buSzPts val="1100"/>
              <a:buFont typeface="Arial"/>
              <a:buNone/>
            </a:pPr>
            <a:r>
              <a:rPr lang="en-US" sz="2800" dirty="0">
                <a:latin typeface="Calibri" panose="020F0502020204030204" pitchFamily="34" charset="0"/>
                <a:cs typeface="Times New Roman" panose="02020603050405020304" pitchFamily="18" charset="0"/>
              </a:rPr>
              <a:t> </a:t>
            </a:r>
            <a:endParaRPr sz="2800" dirty="0">
              <a:latin typeface="Calibri" panose="020F0502020204030204" pitchFamily="34" charset="0"/>
              <a:cs typeface="Times New Roman" panose="02020603050405020304" pitchFamily="18" charset="0"/>
            </a:endParaRPr>
          </a:p>
          <a:p>
            <a:pPr marL="12700" marR="0" lvl="0" indent="0" rtl="0">
              <a:lnSpc>
                <a:spcPct val="100000"/>
              </a:lnSpc>
              <a:spcBef>
                <a:spcPts val="0"/>
              </a:spcBef>
              <a:spcAft>
                <a:spcPts val="0"/>
              </a:spcAft>
              <a:buNone/>
            </a:pPr>
            <a:endParaRPr sz="3800" dirty="0">
              <a:solidFill>
                <a:schemeClr val="dk1"/>
              </a:solidFill>
              <a:latin typeface="Garamond"/>
              <a:ea typeface="Garamond"/>
              <a:cs typeface="Garamond"/>
              <a:sym typeface="Garamond"/>
            </a:endParaRPr>
          </a:p>
        </p:txBody>
      </p:sp>
      <p:sp>
        <p:nvSpPr>
          <p:cNvPr id="119" name="Google Shape;119;p6"/>
          <p:cNvSpPr/>
          <p:nvPr/>
        </p:nvSpPr>
        <p:spPr>
          <a:xfrm>
            <a:off x="-227390" y="192963"/>
            <a:ext cx="2443800" cy="1057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6"/>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6"/>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6"/>
          <p:cNvSpPr txBox="1"/>
          <p:nvPr/>
        </p:nvSpPr>
        <p:spPr>
          <a:xfrm>
            <a:off x="13100050" y="7635875"/>
            <a:ext cx="5562600" cy="49244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3200" b="1">
                <a:solidFill>
                  <a:schemeClr val="dk1"/>
                </a:solidFill>
                <a:latin typeface="Garamond"/>
                <a:ea typeface="Garamond"/>
                <a:cs typeface="Garamond"/>
                <a:sym typeface="Garamond"/>
              </a:rPr>
              <a:t>Insert High Resolution Picture</a:t>
            </a:r>
            <a:endParaRPr sz="3200">
              <a:solidFill>
                <a:schemeClr val="dk1"/>
              </a:solidFill>
              <a:latin typeface="Garamond"/>
              <a:ea typeface="Garamond"/>
              <a:cs typeface="Garamond"/>
              <a:sym typeface="Garamond"/>
            </a:endParaRPr>
          </a:p>
        </p:txBody>
      </p:sp>
      <p:sp>
        <p:nvSpPr>
          <p:cNvPr id="123" name="Google Shape;123;p6"/>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a:p>
        </p:txBody>
      </p:sp>
      <p:pic>
        <p:nvPicPr>
          <p:cNvPr id="124" name="Google Shape;124;p6"/>
          <p:cNvPicPr preferRelativeResize="0"/>
          <p:nvPr/>
        </p:nvPicPr>
        <p:blipFill>
          <a:blip r:embed="rId4">
            <a:alphaModFix/>
          </a:blip>
          <a:stretch>
            <a:fillRect/>
          </a:stretch>
        </p:blipFill>
        <p:spPr>
          <a:xfrm>
            <a:off x="12941075" y="4817300"/>
            <a:ext cx="5562599" cy="5888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6" y="4130676"/>
            <a:ext cx="5874614"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89050" y="854075"/>
            <a:ext cx="18288000" cy="3908207"/>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(Karnataka</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br>
              <a:rPr lang="en-US" sz="2950" b="0" spc="114" dirty="0">
                <a:latin typeface="Myriad Pro"/>
                <a:cs typeface="Myriad Pro"/>
              </a:rPr>
            </a:br>
            <a:br>
              <a:rPr lang="en-US" sz="2950" b="0" spc="114" dirty="0">
                <a:latin typeface="Myriad Pro"/>
                <a:cs typeface="Myriad Pro"/>
              </a:rPr>
            </a:br>
            <a:endParaRPr sz="2950" dirty="0">
              <a:latin typeface="Myriad Pro"/>
              <a:cs typeface="Myriad Pro"/>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pic>
        <p:nvPicPr>
          <p:cNvPr id="12" name="Picture 11" descr="A person with dark hair&#10;&#10;Description automatically generated with low confidence">
            <a:extLst>
              <a:ext uri="{FF2B5EF4-FFF2-40B4-BE49-F238E27FC236}">
                <a16:creationId xmlns:a16="http://schemas.microsoft.com/office/drawing/2014/main" id="{B2A7875B-9AA2-B902-C000-7A8EA0FBA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5361093"/>
            <a:ext cx="5487899" cy="5015895"/>
          </a:xfrm>
          <a:prstGeom prst="rect">
            <a:avLst/>
          </a:prstGeom>
        </p:spPr>
      </p:pic>
      <p:sp>
        <p:nvSpPr>
          <p:cNvPr id="20" name="TextBox 19">
            <a:extLst>
              <a:ext uri="{FF2B5EF4-FFF2-40B4-BE49-F238E27FC236}">
                <a16:creationId xmlns:a16="http://schemas.microsoft.com/office/drawing/2014/main" id="{5B108D55-3B9A-57A5-92CF-5A2A9F5B6795}"/>
              </a:ext>
            </a:extLst>
          </p:cNvPr>
          <p:cNvSpPr txBox="1"/>
          <p:nvPr/>
        </p:nvSpPr>
        <p:spPr>
          <a:xfrm>
            <a:off x="1577913" y="4371552"/>
            <a:ext cx="9999636" cy="6986528"/>
          </a:xfrm>
          <a:prstGeom prst="rect">
            <a:avLst/>
          </a:prstGeom>
          <a:noFill/>
        </p:spPr>
        <p:txBody>
          <a:bodyPr wrap="square">
            <a:spAutoFit/>
          </a:bodyPr>
          <a:lstStyle/>
          <a:p>
            <a:r>
              <a:rPr lang="en-IN" sz="2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t>
            </a:r>
            <a:r>
              <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S. Devi Assistant Professor , Department of Commerce-Shiv Nadar University, Chennai.</a:t>
            </a:r>
          </a:p>
          <a:p>
            <a:r>
              <a:rPr lang="en-IN" sz="2800" spc="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 Devi </a:t>
            </a:r>
            <a:r>
              <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an experienced Finance Faculty/Professional with a Doctorate in the area of Corporate Mergers &amp; Acquisitions. She brings a blend of teaching and industry experience.  </a:t>
            </a:r>
          </a:p>
          <a:p>
            <a:endParaRPr lang="en-IN" sz="2800" spc="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 vast industry experience includes job profiles both in Manufacturing and Service industry for a period of nine years. She has written research papers/ Book chapters and published ET cases for Management students. </a:t>
            </a:r>
          </a:p>
          <a:p>
            <a:endPar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IN" sz="2800" spc="2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t>
            </a:r>
            <a:r>
              <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Devi is very passionate in mentoring and contribution to the community.    She is an active contributing writer for </a:t>
            </a:r>
            <a:r>
              <a:rPr lang="en-IN" sz="2800" spc="25" dirty="0" err="1">
                <a:solidFill>
                  <a:srgbClr val="2087C2"/>
                </a:solidFill>
                <a:effectLst/>
                <a:latin typeface="Times New Roman" panose="02020603050405020304" pitchFamily="18" charset="0"/>
                <a:ea typeface="Calibri" panose="020F0502020204030204" pitchFamily="34" charset="0"/>
                <a:cs typeface="Times New Roman" panose="02020603050405020304" pitchFamily="18" charset="0"/>
                <a:hlinkClick r:id="rId5"/>
              </a:rPr>
              <a:t>MarketExpress</a:t>
            </a:r>
            <a:r>
              <a:rPr lang="en-IN" sz="2800" spc="25" dirty="0">
                <a:solidFill>
                  <a:srgbClr val="2087C2"/>
                </a:solidFill>
                <a:effectLst/>
                <a:latin typeface="Times New Roman" panose="02020603050405020304" pitchFamily="18" charset="0"/>
                <a:ea typeface="Calibri" panose="020F0502020204030204" pitchFamily="34" charset="0"/>
                <a:cs typeface="Times New Roman" panose="02020603050405020304" pitchFamily="18" charset="0"/>
                <a:hlinkClick r:id="rId5"/>
              </a:rPr>
              <a:t>, Inc.</a:t>
            </a:r>
            <a:r>
              <a:rPr lang="en-IN" sz="28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global insights and analysis sharing platform.   She is also a regular Guest speaker for Graduate Commerce students at other Mumbai based colleges</a:t>
            </a:r>
            <a:r>
              <a:rPr lang="en-IN" sz="1800" spc="25"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385709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75903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0132" y="2046318"/>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58645" y="3925220"/>
            <a:ext cx="15737205" cy="464614"/>
          </a:xfrm>
          <a:prstGeom prst="rect">
            <a:avLst/>
          </a:prstGeom>
        </p:spPr>
        <p:txBody>
          <a:bodyPr vert="horz" wrap="square" lIns="0" tIns="0" rIns="0" bIns="0" rtlCol="0">
            <a:spAutoFit/>
          </a:bodyPr>
          <a:lstStyle/>
          <a:p>
            <a:pPr marL="12700" marR="5080" algn="ctr">
              <a:lnSpc>
                <a:spcPct val="113100"/>
              </a:lnSpc>
            </a:pPr>
            <a:r>
              <a:rPr lang="en-US" sz="2800" dirty="0"/>
              <a:t>Create a platform providing financial advice, support and empowerment for women across all walks of life</a:t>
            </a:r>
            <a:endParaRPr sz="28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253680"/>
          </a:xfrm>
          <a:prstGeom prst="rect">
            <a:avLst/>
          </a:prstGeom>
        </p:spPr>
        <p:txBody>
          <a:bodyPr vert="horz" wrap="square" lIns="0" tIns="235715" rIns="0" bIns="0" rtlCol="0">
            <a:spAutoFit/>
          </a:bodyPr>
          <a:lstStyle/>
          <a:p>
            <a:pPr marL="503555">
              <a:lnSpc>
                <a:spcPct val="100000"/>
              </a:lnSpc>
            </a:pPr>
            <a:r>
              <a:rPr lang="en-US" sz="6600" spc="930" dirty="0"/>
              <a:t>Council Vision &amp;Mission</a:t>
            </a:r>
            <a:endParaRPr sz="660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81956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119979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180842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spTree>
    <p:extLst>
      <p:ext uri="{BB962C8B-B14F-4D97-AF65-F5344CB8AC3E}">
        <p14:creationId xmlns:p14="http://schemas.microsoft.com/office/powerpoint/2010/main" val="102790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300984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97151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26</a:t>
            </a:fld>
            <a:endParaRPr lang="en-US"/>
          </a:p>
        </p:txBody>
      </p:sp>
    </p:spTree>
    <p:extLst>
      <p:ext uri="{BB962C8B-B14F-4D97-AF65-F5344CB8AC3E}">
        <p14:creationId xmlns:p14="http://schemas.microsoft.com/office/powerpoint/2010/main" val="168277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124166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28</a:t>
            </a:fld>
            <a:endParaRPr lang="en-US"/>
          </a:p>
        </p:txBody>
      </p:sp>
    </p:spTree>
    <p:extLst>
      <p:ext uri="{BB962C8B-B14F-4D97-AF65-F5344CB8AC3E}">
        <p14:creationId xmlns:p14="http://schemas.microsoft.com/office/powerpoint/2010/main" val="318653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29</a:t>
            </a:fld>
            <a:endParaRPr lang="en-US"/>
          </a:p>
        </p:txBody>
      </p:sp>
    </p:spTree>
    <p:extLst>
      <p:ext uri="{BB962C8B-B14F-4D97-AF65-F5344CB8AC3E}">
        <p14:creationId xmlns:p14="http://schemas.microsoft.com/office/powerpoint/2010/main" val="232525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1477328"/>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14</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30</a:t>
            </a:fld>
            <a:endParaRPr lang="en-US"/>
          </a:p>
        </p:txBody>
      </p:sp>
    </p:spTree>
    <p:extLst>
      <p:ext uri="{BB962C8B-B14F-4D97-AF65-F5344CB8AC3E}">
        <p14:creationId xmlns:p14="http://schemas.microsoft.com/office/powerpoint/2010/main" val="1310970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99555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666076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3800" b="1" spc="25" dirty="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33</a:t>
            </a:fld>
            <a:endParaRPr lang="en-US"/>
          </a:p>
        </p:txBody>
      </p:sp>
    </p:spTree>
    <p:extLst>
      <p:ext uri="{BB962C8B-B14F-4D97-AF65-F5344CB8AC3E}">
        <p14:creationId xmlns:p14="http://schemas.microsoft.com/office/powerpoint/2010/main" val="2650459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35</a:t>
            </a:fld>
            <a:endParaRPr lang="en-US"/>
          </a:p>
        </p:txBody>
      </p:sp>
    </p:spTree>
    <p:extLst>
      <p:ext uri="{BB962C8B-B14F-4D97-AF65-F5344CB8AC3E}">
        <p14:creationId xmlns:p14="http://schemas.microsoft.com/office/powerpoint/2010/main" val="315859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48664" y="2014680"/>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072643" y="1011689"/>
            <a:ext cx="18364200" cy="4090052"/>
          </a:xfrm>
          <a:prstGeom prst="rect">
            <a:avLst/>
          </a:prstGeom>
        </p:spPr>
        <p:txBody>
          <a:bodyPr vert="horz" wrap="square" lIns="0" tIns="1101810" rIns="0" bIns="0" rtlCol="0">
            <a:spAutoFit/>
          </a:bodyPr>
          <a:lstStyle/>
          <a:p>
            <a:pPr marL="307340">
              <a:lnSpc>
                <a:spcPts val="8150"/>
              </a:lnSpc>
            </a:pPr>
            <a:r>
              <a:rPr lang="en-US" sz="6600" spc="-135" dirty="0"/>
              <a:t>MARIA SHAH</a:t>
            </a:r>
            <a:br>
              <a:rPr lang="en-US" sz="6600" spc="-135" dirty="0"/>
            </a:br>
            <a:r>
              <a:rPr lang="en-US" sz="2950" b="0" spc="55" dirty="0">
                <a:latin typeface="Myriad Pro"/>
              </a:rPr>
              <a:t>State President, BANKING AND CREDIT</a:t>
            </a:r>
            <a:r>
              <a:rPr sz="2950" b="0" spc="55" dirty="0">
                <a:latin typeface="Myriad Pro"/>
              </a:rPr>
              <a:t> COUNCIL</a:t>
            </a:r>
            <a:r>
              <a:rPr lang="en-IN" sz="2950" b="0" spc="55" dirty="0">
                <a:latin typeface="Myriad Pro"/>
              </a:rPr>
              <a:t>, Karnataka</a:t>
            </a:r>
            <a:br>
              <a:rPr lang="en-US" sz="2950" b="0" spc="114" dirty="0">
                <a:latin typeface="Myriad Pro"/>
                <a:cs typeface="Myriad Pro"/>
              </a:rPr>
            </a:br>
            <a:endParaRPr sz="2950" dirty="0">
              <a:latin typeface="Myriad Pro"/>
              <a:cs typeface="Myriad Pro"/>
            </a:endParaRPr>
          </a:p>
        </p:txBody>
      </p:sp>
      <p:sp>
        <p:nvSpPr>
          <p:cNvPr id="6" name="object 6"/>
          <p:cNvSpPr txBox="1"/>
          <p:nvPr/>
        </p:nvSpPr>
        <p:spPr>
          <a:xfrm>
            <a:off x="1597723" y="4968875"/>
            <a:ext cx="10563540" cy="5600187"/>
          </a:xfrm>
          <a:prstGeom prst="rect">
            <a:avLst/>
          </a:prstGeom>
        </p:spPr>
        <p:txBody>
          <a:bodyPr vert="horz" wrap="square" lIns="0" tIns="0" rIns="0" bIns="0" rtlCol="0">
            <a:spAutoFit/>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Maria Shah is a Career Growth Coach and an NLP Practitioner, who has touched the lives of more than 6000 individuals till now. She is a Motivator and a Facilitator who is also associated with many International facilitation Communities.</a:t>
            </a:r>
          </a:p>
          <a:p>
            <a:pPr>
              <a:lnSpc>
                <a:spcPct val="107000"/>
              </a:lnSpc>
              <a:spcAft>
                <a:spcPts val="800"/>
              </a:spcAft>
            </a:pPr>
            <a:r>
              <a:rPr lang="en-IN" sz="2800" dirty="0">
                <a:latin typeface="Calibri" panose="020F0502020204030204" pitchFamily="34" charset="0"/>
                <a:ea typeface="Calibri" panose="020F0502020204030204" pitchFamily="34" charset="0"/>
                <a:cs typeface="Times New Roman" panose="02020603050405020304" pitchFamily="18" charset="0"/>
              </a:rPr>
              <a:t>She is also the</a:t>
            </a:r>
            <a:r>
              <a:rPr lang="en-IN" sz="2800" dirty="0">
                <a:effectLst/>
                <a:latin typeface="Calibri" panose="020F0502020204030204" pitchFamily="34" charset="0"/>
                <a:ea typeface="Calibri" panose="020F0502020204030204" pitchFamily="34" charset="0"/>
                <a:cs typeface="Times New Roman" panose="02020603050405020304" pitchFamily="18" charset="0"/>
              </a:rPr>
              <a:t> Founder and Director of Infinite Mindset Consulting, which is an organisation which provides the relevant skills to the </a:t>
            </a:r>
            <a:r>
              <a:rPr lang="en-IN" sz="2800" dirty="0">
                <a:latin typeface="Calibri" panose="020F0502020204030204" pitchFamily="34" charset="0"/>
                <a:ea typeface="Calibri" panose="020F0502020204030204" pitchFamily="34" charset="0"/>
                <a:cs typeface="Times New Roman" panose="02020603050405020304" pitchFamily="18" charset="0"/>
              </a:rPr>
              <a:t>professionals in Corporate and also at an individual levels. </a:t>
            </a:r>
          </a:p>
          <a:p>
            <a:pPr>
              <a:lnSpc>
                <a:spcPct val="107000"/>
              </a:lnSpc>
              <a:spcAft>
                <a:spcPts val="800"/>
              </a:spcAft>
            </a:pPr>
            <a:r>
              <a:rPr lang="en-IN" sz="2800" dirty="0">
                <a:latin typeface="Calibri" panose="020F0502020204030204" pitchFamily="34" charset="0"/>
                <a:ea typeface="Calibri" panose="020F0502020204030204" pitchFamily="34" charset="0"/>
                <a:cs typeface="Times New Roman" panose="02020603050405020304" pitchFamily="18" charset="0"/>
              </a:rPr>
              <a:t>She has had a lustrous Corporate Career of 12 years across different MNCs. She believes that the only way to measure success is by creating an impact in the lives of individuals</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4" name="Picture 3">
            <a:extLst>
              <a:ext uri="{FF2B5EF4-FFF2-40B4-BE49-F238E27FC236}">
                <a16:creationId xmlns:a16="http://schemas.microsoft.com/office/drawing/2014/main" id="{69C737E4-F0CF-41B2-8344-35662FB19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1457" y="4730420"/>
            <a:ext cx="5061907" cy="5502275"/>
          </a:xfrm>
          <a:prstGeom prst="rect">
            <a:avLst/>
          </a:prstGeom>
        </p:spPr>
      </p:pic>
    </p:spTree>
    <p:extLst>
      <p:ext uri="{BB962C8B-B14F-4D97-AF65-F5344CB8AC3E}">
        <p14:creationId xmlns:p14="http://schemas.microsoft.com/office/powerpoint/2010/main" val="217985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48664" y="2014680"/>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072643" y="1011689"/>
            <a:ext cx="18364200" cy="4090052"/>
          </a:xfrm>
          <a:prstGeom prst="rect">
            <a:avLst/>
          </a:prstGeom>
        </p:spPr>
        <p:txBody>
          <a:bodyPr vert="horz" wrap="square" lIns="0" tIns="1101810" rIns="0" bIns="0" rtlCol="0">
            <a:spAutoFit/>
          </a:bodyPr>
          <a:lstStyle/>
          <a:p>
            <a:pPr marL="307340">
              <a:lnSpc>
                <a:spcPts val="8150"/>
              </a:lnSpc>
            </a:pPr>
            <a:r>
              <a:rPr lang="en-US" sz="6600" spc="-135" dirty="0"/>
              <a:t>SUSHMA SANGHI </a:t>
            </a:r>
            <a:br>
              <a:rPr lang="en-US" sz="6600" spc="-135" dirty="0"/>
            </a:br>
            <a:r>
              <a:rPr lang="en-US" sz="2950" b="0" spc="55" dirty="0">
                <a:latin typeface="Myriad Pro"/>
              </a:rPr>
              <a:t>COUNCIL MEMBER, BANKING AND CREDIT</a:t>
            </a:r>
            <a:r>
              <a:rPr sz="2950" b="0" spc="55" dirty="0">
                <a:latin typeface="Myriad Pro"/>
              </a:rPr>
              <a:t> COUNCIL</a:t>
            </a:r>
            <a:br>
              <a:rPr lang="en-US" sz="2950" b="0" spc="114" dirty="0">
                <a:latin typeface="Myriad Pro"/>
                <a:cs typeface="Myriad Pro"/>
              </a:rPr>
            </a:br>
            <a:endParaRPr sz="2950" dirty="0">
              <a:latin typeface="Myriad Pro"/>
              <a:cs typeface="Myriad Pro"/>
            </a:endParaRPr>
          </a:p>
        </p:txBody>
      </p:sp>
      <p:sp>
        <p:nvSpPr>
          <p:cNvPr id="6" name="object 6"/>
          <p:cNvSpPr txBox="1"/>
          <p:nvPr/>
        </p:nvSpPr>
        <p:spPr>
          <a:xfrm>
            <a:off x="1597723" y="4968875"/>
            <a:ext cx="10563540" cy="6266395"/>
          </a:xfrm>
          <a:prstGeom prst="rect">
            <a:avLst/>
          </a:prstGeom>
        </p:spPr>
        <p:txBody>
          <a:bodyPr vert="horz" wrap="square" lIns="0" tIns="0" rIns="0" bIns="0" rtlCol="0">
            <a:spAutoFit/>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Sushma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Sanghi</a:t>
            </a:r>
            <a:r>
              <a:rPr lang="en-IN" sz="2800" dirty="0">
                <a:effectLst/>
                <a:latin typeface="Calibri" panose="020F0502020204030204" pitchFamily="34" charset="0"/>
                <a:ea typeface="Calibri" panose="020F0502020204030204" pitchFamily="34" charset="0"/>
                <a:cs typeface="Times New Roman" panose="02020603050405020304" pitchFamily="18" charset="0"/>
              </a:rPr>
              <a:t>, is a Hindustani Classical Vocalist, a Performer and a Music Guru. She is trained from the prestigious Gwalior Darbhanga Gharana under Dhrupad Maestro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Dr.</a:t>
            </a:r>
            <a:r>
              <a:rPr lang="en-IN" sz="2800" dirty="0">
                <a:effectLst/>
                <a:latin typeface="Calibri" panose="020F0502020204030204" pitchFamily="34" charset="0"/>
                <a:ea typeface="Calibri" panose="020F0502020204030204" pitchFamily="34" charset="0"/>
                <a:cs typeface="Times New Roman" panose="02020603050405020304" pitchFamily="18" charset="0"/>
              </a:rPr>
              <a:t> Prashant Mallick. </a:t>
            </a:r>
          </a:p>
          <a:p>
            <a:pPr>
              <a:lnSpc>
                <a:spcPct val="107000"/>
              </a:lnSpc>
              <a:spcAft>
                <a:spcPts val="800"/>
              </a:spcAft>
            </a:pPr>
            <a:r>
              <a:rPr lang="en-IN" sz="2800" dirty="0">
                <a:latin typeface="Calibri" panose="020F0502020204030204" pitchFamily="34" charset="0"/>
                <a:ea typeface="Calibri" panose="020F0502020204030204" pitchFamily="34" charset="0"/>
                <a:cs typeface="Times New Roman" panose="02020603050405020304" pitchFamily="18" charset="0"/>
              </a:rPr>
              <a:t>She is Founder of </a:t>
            </a:r>
            <a:r>
              <a:rPr lang="en-IN" sz="2800" dirty="0" err="1">
                <a:latin typeface="Calibri" panose="020F0502020204030204" pitchFamily="34" charset="0"/>
                <a:ea typeface="Calibri" panose="020F0502020204030204" pitchFamily="34" charset="0"/>
                <a:cs typeface="Times New Roman" panose="02020603050405020304" pitchFamily="18" charset="0"/>
              </a:rPr>
              <a:t>Sanidha</a:t>
            </a:r>
            <a:r>
              <a:rPr lang="en-IN" sz="2800" dirty="0">
                <a:latin typeface="Calibri" panose="020F0502020204030204" pitchFamily="34" charset="0"/>
                <a:ea typeface="Calibri" panose="020F0502020204030204" pitchFamily="34" charset="0"/>
                <a:cs typeface="Times New Roman" panose="02020603050405020304" pitchFamily="18" charset="0"/>
              </a:rPr>
              <a:t> School of Music for Hindustani classical vocal and light music imparting training to children, adults and senior citizens. </a:t>
            </a:r>
          </a:p>
          <a:p>
            <a:pPr>
              <a:lnSpc>
                <a:spcPct val="107000"/>
              </a:lnSpc>
              <a:spcAft>
                <a:spcPts val="800"/>
              </a:spcAft>
            </a:pPr>
            <a:r>
              <a:rPr lang="en-IN" sz="2800" dirty="0">
                <a:latin typeface="Calibri" panose="020F0502020204030204" pitchFamily="34" charset="0"/>
                <a:ea typeface="Calibri" panose="020F0502020204030204" pitchFamily="34" charset="0"/>
                <a:cs typeface="Times New Roman" panose="02020603050405020304" pitchFamily="18" charset="0"/>
              </a:rPr>
              <a:t>She has trained more than 500 students in the Guru Shishya Parampara. </a:t>
            </a:r>
            <a:r>
              <a:rPr lang="en-IN" sz="2800" dirty="0" err="1">
                <a:latin typeface="Calibri" panose="020F0502020204030204" pitchFamily="34" charset="0"/>
                <a:ea typeface="Calibri" panose="020F0502020204030204" pitchFamily="34" charset="0"/>
                <a:cs typeface="Times New Roman" panose="02020603050405020304" pitchFamily="18" charset="0"/>
              </a:rPr>
              <a:t>Sanidha’s</a:t>
            </a:r>
            <a:r>
              <a:rPr lang="en-IN" sz="2800" dirty="0">
                <a:latin typeface="Calibri" panose="020F0502020204030204" pitchFamily="34" charset="0"/>
                <a:ea typeface="Calibri" panose="020F0502020204030204" pitchFamily="34" charset="0"/>
                <a:cs typeface="Times New Roman" panose="02020603050405020304" pitchFamily="18" charset="0"/>
              </a:rPr>
              <a:t> Annual Concert gives a stage to students to perform and discover their true potential. Sushma does kathak and writes poetry too. </a:t>
            </a:r>
          </a:p>
          <a:p>
            <a:pPr>
              <a:lnSpc>
                <a:spcPct val="107000"/>
              </a:lnSpc>
              <a:spcAft>
                <a:spcPts val="800"/>
              </a:spcAft>
            </a:pPr>
            <a:r>
              <a:rPr lang="en-IN" sz="2800" dirty="0">
                <a:latin typeface="Calibri" panose="020F0502020204030204" pitchFamily="34" charset="0"/>
                <a:ea typeface="Calibri" panose="020F0502020204030204" pitchFamily="34" charset="0"/>
                <a:cs typeface="Times New Roman" panose="02020603050405020304" pitchFamily="18" charset="0"/>
              </a:rPr>
              <a:t>She </a:t>
            </a:r>
            <a:r>
              <a:rPr lang="en-IN" sz="2800" dirty="0">
                <a:effectLst/>
                <a:latin typeface="Calibri" panose="020F0502020204030204" pitchFamily="34" charset="0"/>
                <a:ea typeface="Calibri" panose="020F0502020204030204" pitchFamily="34" charset="0"/>
                <a:cs typeface="Times New Roman" panose="02020603050405020304" pitchFamily="18" charset="0"/>
              </a:rPr>
              <a:t>was a corporate trainer and has worked with many MNCs for more than a decade.</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t>
            </a:r>
            <a:r>
              <a:rPr lang="en-IN" sz="2800" dirty="0">
                <a:latin typeface="Calibri" panose="020F0502020204030204" pitchFamily="34" charset="0"/>
                <a:ea typeface="Calibri" panose="020F0502020204030204" pitchFamily="34" charset="0"/>
                <a:cs typeface="Times New Roman" panose="02020603050405020304" pitchFamily="18" charset="0"/>
              </a:rPr>
              <a:t>She is a dreamer and a doer!</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a:extLst>
              <a:ext uri="{FF2B5EF4-FFF2-40B4-BE49-F238E27FC236}">
                <a16:creationId xmlns:a16="http://schemas.microsoft.com/office/drawing/2014/main" id="{A8BB9EA8-5B66-4AC9-E53E-A61035B81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6127" y="4724070"/>
            <a:ext cx="4545852" cy="62293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dirty="0"/>
          </a:p>
        </p:txBody>
      </p:sp>
      <p:sp>
        <p:nvSpPr>
          <p:cNvPr id="5" name="object 5"/>
          <p:cNvSpPr txBox="1">
            <a:spLocks noGrp="1"/>
          </p:cNvSpPr>
          <p:nvPr>
            <p:ph type="title"/>
          </p:nvPr>
        </p:nvSpPr>
        <p:spPr>
          <a:xfrm>
            <a:off x="1212850" y="472237"/>
            <a:ext cx="18364200" cy="3356454"/>
          </a:xfrm>
          <a:prstGeom prst="rect">
            <a:avLst/>
          </a:prstGeom>
        </p:spPr>
        <p:txBody>
          <a:bodyPr vert="horz" wrap="square" lIns="0" tIns="1101810" rIns="0" bIns="0" rtlCol="0">
            <a:spAutoFit/>
          </a:bodyPr>
          <a:lstStyle/>
          <a:p>
            <a:pPr marL="304800">
              <a:lnSpc>
                <a:spcPts val="3410"/>
              </a:lnSpc>
            </a:pPr>
            <a:br>
              <a:rPr lang="en-US" sz="4800" spc="-135" dirty="0"/>
            </a:br>
            <a:br>
              <a:rPr lang="en-US" sz="4800" spc="-135" dirty="0"/>
            </a:br>
            <a:r>
              <a:rPr lang="en-US" sz="6600" spc="-135" dirty="0"/>
              <a:t>MANALI MISHRA</a:t>
            </a:r>
            <a:br>
              <a:rPr lang="en-US" sz="4800" spc="-135" dirty="0"/>
            </a:br>
            <a:br>
              <a:rPr lang="en-US" sz="4800" spc="-135" dirty="0"/>
            </a:br>
            <a:r>
              <a:rPr lang="en-US" sz="2950" b="0" spc="55" dirty="0">
                <a:latin typeface="Myriad Pro"/>
              </a:rPr>
              <a:t>Member Karnataka Chapter </a:t>
            </a:r>
            <a:r>
              <a:rPr sz="2950" b="0" spc="55" dirty="0">
                <a:latin typeface="Myriad Pro"/>
              </a:rPr>
              <a:t>COUNCIL</a:t>
            </a:r>
            <a:r>
              <a:rPr lang="en-US" sz="2950" b="0" spc="55" dirty="0">
                <a:latin typeface="Myriad Pro"/>
              </a:rPr>
              <a:t> WICCI</a:t>
            </a:r>
            <a:endParaRPr sz="2950" b="0" spc="55" dirty="0">
              <a:latin typeface="Myriad Pro"/>
            </a:endParaRPr>
          </a:p>
        </p:txBody>
      </p:sp>
      <p:sp>
        <p:nvSpPr>
          <p:cNvPr id="6" name="object 6"/>
          <p:cNvSpPr txBox="1"/>
          <p:nvPr/>
        </p:nvSpPr>
        <p:spPr>
          <a:xfrm>
            <a:off x="959941" y="4551075"/>
            <a:ext cx="11056977" cy="4078104"/>
          </a:xfrm>
          <a:prstGeom prst="rect">
            <a:avLst/>
          </a:prstGeom>
        </p:spPr>
        <p:txBody>
          <a:bodyPr vert="horz" wrap="square" lIns="0" tIns="0" rIns="0" bIns="0" rtlCol="0">
            <a:spAutoFit/>
          </a:bodyPr>
          <a:lstStyle/>
          <a:p>
            <a:pPr>
              <a:lnSpc>
                <a:spcPct val="107000"/>
              </a:lnSpc>
              <a:spcAft>
                <a:spcPts val="800"/>
              </a:spcAft>
            </a:pPr>
            <a:r>
              <a:rPr lang="en-US" sz="2800" dirty="0">
                <a:latin typeface="Calibri" panose="020F0502020204030204" pitchFamily="34" charset="0"/>
                <a:cs typeface="Times New Roman" panose="02020603050405020304" pitchFamily="18" charset="0"/>
              </a:rPr>
              <a:t>Manali is working in credit field since last 7 years,  from Credit Analysist to Credit Manager.</a:t>
            </a:r>
          </a:p>
          <a:p>
            <a:pPr>
              <a:lnSpc>
                <a:spcPct val="107000"/>
              </a:lnSpc>
              <a:spcAft>
                <a:spcPts val="800"/>
              </a:spcAft>
            </a:pPr>
            <a:endParaRPr lang="en-US" sz="2800" dirty="0">
              <a:latin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cs typeface="Times New Roman" panose="02020603050405020304" pitchFamily="18" charset="0"/>
              </a:rPr>
              <a:t>A simple little introvert girl who hardly managed to pass school exams, today as Credit Manager. </a:t>
            </a:r>
          </a:p>
          <a:p>
            <a:pPr>
              <a:lnSpc>
                <a:spcPct val="107000"/>
              </a:lnSpc>
              <a:spcAft>
                <a:spcPts val="800"/>
              </a:spcAft>
            </a:pPr>
            <a:endParaRPr lang="en-US" sz="2800" dirty="0">
              <a:latin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cs typeface="Times New Roman" panose="02020603050405020304" pitchFamily="18" charset="0"/>
              </a:rPr>
              <a:t>She loves learning new things, speaking to random unknown people and having fun.</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6</a:t>
            </a:fld>
            <a:endParaRPr lang="en-US"/>
          </a:p>
        </p:txBody>
      </p:sp>
      <p:pic>
        <p:nvPicPr>
          <p:cNvPr id="3" name="Picture 2">
            <a:extLst>
              <a:ext uri="{FF2B5EF4-FFF2-40B4-BE49-F238E27FC236}">
                <a16:creationId xmlns:a16="http://schemas.microsoft.com/office/drawing/2014/main" id="{2431D073-AE25-739A-1F8C-86051684D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9812" y="4724070"/>
            <a:ext cx="6311645" cy="61350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RITHIKA PANICKER</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BANKING &amp; CREDIT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244600" y="4532025"/>
            <a:ext cx="10321290" cy="4918719"/>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a:lnSpc>
                <a:spcPct val="107000"/>
              </a:lnSpc>
              <a:spcAft>
                <a:spcPts val="800"/>
              </a:spcAft>
            </a:pPr>
            <a:endParaRPr lang="en-US" sz="2800" dirty="0">
              <a:latin typeface="Calibri" panose="020F0502020204030204" pitchFamily="34" charset="0"/>
              <a:cs typeface="Times New Roman" panose="02020603050405020304" pitchFamily="18" charset="0"/>
            </a:endParaRPr>
          </a:p>
          <a:p>
            <a:pPr>
              <a:lnSpc>
                <a:spcPct val="107000"/>
              </a:lnSpc>
              <a:spcAft>
                <a:spcPts val="800"/>
              </a:spcAft>
            </a:pPr>
            <a:r>
              <a:rPr lang="en-US" sz="2800" dirty="0" err="1">
                <a:latin typeface="Calibri" panose="020F0502020204030204" pitchFamily="34" charset="0"/>
                <a:cs typeface="Times New Roman" panose="02020603050405020304" pitchFamily="18" charset="0"/>
              </a:rPr>
              <a:t>Rithika</a:t>
            </a:r>
            <a:r>
              <a:rPr lang="en-US" sz="2800" dirty="0">
                <a:latin typeface="Calibri" panose="020F0502020204030204" pitchFamily="34" charset="0"/>
                <a:cs typeface="Times New Roman" panose="02020603050405020304" pitchFamily="18" charset="0"/>
              </a:rPr>
              <a:t> Panicker  is  an experienced legal professional with extensive knowledge in the housing finance sector. She got her degree in BBA, LLB (Hons.) from </a:t>
            </a:r>
            <a:r>
              <a:rPr lang="en-US" sz="2800" dirty="0" err="1">
                <a:latin typeface="Calibri" panose="020F0502020204030204" pitchFamily="34" charset="0"/>
                <a:cs typeface="Times New Roman" panose="02020603050405020304" pitchFamily="18" charset="0"/>
              </a:rPr>
              <a:t>Nirma</a:t>
            </a:r>
            <a:r>
              <a:rPr lang="en-US" sz="2800" dirty="0">
                <a:latin typeface="Calibri" panose="020F0502020204030204" pitchFamily="34" charset="0"/>
                <a:cs typeface="Times New Roman" panose="02020603050405020304" pitchFamily="18" charset="0"/>
              </a:rPr>
              <a:t> University where she graduated in First Class with Distinction.</a:t>
            </a:r>
          </a:p>
          <a:p>
            <a:pPr>
              <a:lnSpc>
                <a:spcPct val="107000"/>
              </a:lnSpc>
              <a:spcAft>
                <a:spcPts val="800"/>
              </a:spcAft>
            </a:pPr>
            <a:r>
              <a:rPr lang="en-US" sz="2800" dirty="0">
                <a:latin typeface="Calibri" panose="020F0502020204030204" pitchFamily="34" charset="0"/>
                <a:cs typeface="Times New Roman" panose="02020603050405020304" pitchFamily="18" charset="0"/>
              </a:rPr>
              <a:t>Rithika is presently working as a Credit Legal Manager at </a:t>
            </a:r>
            <a:r>
              <a:rPr lang="en-US" sz="2800" dirty="0" err="1">
                <a:latin typeface="Calibri" panose="020F0502020204030204" pitchFamily="34" charset="0"/>
                <a:cs typeface="Times New Roman" panose="02020603050405020304" pitchFamily="18" charset="0"/>
              </a:rPr>
              <a:t>Sewa</a:t>
            </a:r>
            <a:r>
              <a:rPr lang="en-US" sz="2800" dirty="0">
                <a:latin typeface="Calibri" panose="020F0502020204030204" pitchFamily="34" charset="0"/>
                <a:cs typeface="Times New Roman" panose="02020603050405020304" pitchFamily="18" charset="0"/>
              </a:rPr>
              <a:t> </a:t>
            </a:r>
            <a:r>
              <a:rPr lang="en-US" sz="2800" dirty="0" err="1">
                <a:latin typeface="Calibri" panose="020F0502020204030204" pitchFamily="34" charset="0"/>
                <a:cs typeface="Times New Roman" panose="02020603050405020304" pitchFamily="18" charset="0"/>
              </a:rPr>
              <a:t>Grih</a:t>
            </a:r>
            <a:r>
              <a:rPr lang="en-US" sz="2800" dirty="0">
                <a:latin typeface="Calibri" panose="020F0502020204030204" pitchFamily="34" charset="0"/>
                <a:cs typeface="Times New Roman" panose="02020603050405020304" pitchFamily="18" charset="0"/>
              </a:rPr>
              <a:t> Rin Limited. She has previously worked as a Legal Manager at Star Housing Finance Ltd. and also served as a Legal Consultant at Gujarat Industrial Development Corporation.</a:t>
            </a:r>
            <a:endParaRPr sz="2800" dirty="0">
              <a:latin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7" name="Picture 6">
            <a:extLst>
              <a:ext uri="{FF2B5EF4-FFF2-40B4-BE49-F238E27FC236}">
                <a16:creationId xmlns:a16="http://schemas.microsoft.com/office/drawing/2014/main" id="{336A7DA2-2E31-2D85-AB18-25B46720A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5896" y="4724070"/>
            <a:ext cx="6145353" cy="6186643"/>
          </a:xfrm>
          <a:prstGeom prst="rect">
            <a:avLst/>
          </a:prstGeom>
        </p:spPr>
      </p:pic>
    </p:spTree>
    <p:extLst>
      <p:ext uri="{BB962C8B-B14F-4D97-AF65-F5344CB8AC3E}">
        <p14:creationId xmlns:p14="http://schemas.microsoft.com/office/powerpoint/2010/main" val="118997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SAPNA BHARGAVA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Karnataka</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486369"/>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a:lnSpc>
                <a:spcPct val="107000"/>
              </a:lnSpc>
              <a:spcAft>
                <a:spcPts val="800"/>
              </a:spcAft>
            </a:pPr>
            <a:r>
              <a:rPr lang="en-US" sz="2800" dirty="0">
                <a:latin typeface="Calibri" panose="020F0502020204030204" pitchFamily="34" charset="0"/>
                <a:cs typeface="Times New Roman" panose="02020603050405020304" pitchFamily="18" charset="0"/>
              </a:rPr>
              <a:t>Sapna is an IT professional with over 28 years of experience. She is currently working as Director – Technology in a reputed IT organization.</a:t>
            </a:r>
            <a:endParaRPr sz="2800" dirty="0">
              <a:latin typeface="Calibri" panose="020F0502020204030204" pitchFamily="34" charset="0"/>
              <a:cs typeface="Times New Roman" panose="02020603050405020304" pitchFamily="18"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7" name="Picture 6" descr="A picture containing person, wall, indoor, smiling&#10;&#10;Description automatically generated">
            <a:extLst>
              <a:ext uri="{FF2B5EF4-FFF2-40B4-BE49-F238E27FC236}">
                <a16:creationId xmlns:a16="http://schemas.microsoft.com/office/drawing/2014/main" id="{6CC50D03-9AD0-48F0-AE11-377765F65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8323" y="4161599"/>
            <a:ext cx="6183648" cy="6183648"/>
          </a:xfrm>
          <a:prstGeom prst="rect">
            <a:avLst/>
          </a:prstGeom>
        </p:spPr>
      </p:pic>
    </p:spTree>
    <p:extLst>
      <p:ext uri="{BB962C8B-B14F-4D97-AF65-F5344CB8AC3E}">
        <p14:creationId xmlns:p14="http://schemas.microsoft.com/office/powerpoint/2010/main" val="71751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SWATI SINHA </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KARNATAKA</a:t>
            </a:r>
            <a:r>
              <a:rPr lang="en-US" sz="2950" b="0" spc="240" dirty="0">
                <a:latin typeface="Myriad Pro"/>
                <a:cs typeface="Myriad Pro"/>
              </a:rPr>
              <a:t>)</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6150" y="5011347"/>
            <a:ext cx="10989539" cy="5047536"/>
          </a:xfrm>
          <a:prstGeom prst="rect">
            <a:avLst/>
          </a:prstGeom>
        </p:spPr>
        <p:txBody>
          <a:bodyPr vert="horz" wrap="square" lIns="0" tIns="0" rIns="0" bIns="0" rtlCol="0">
            <a:spAutoFit/>
          </a:bodyPr>
          <a:lstStyle/>
          <a:p>
            <a:pPr marL="12700" algn="just">
              <a:lnSpc>
                <a:spcPct val="100000"/>
              </a:lnSpc>
            </a:pPr>
            <a:r>
              <a:rPr lang="en-US" sz="3800" b="1" spc="25" dirty="0">
                <a:latin typeface="Garamond"/>
                <a:cs typeface="Garamond"/>
              </a:rPr>
              <a:t>BIO :- </a:t>
            </a:r>
          </a:p>
          <a:p>
            <a:pPr marL="12700" algn="just">
              <a:lnSpc>
                <a:spcPct val="100000"/>
              </a:lnSpc>
            </a:pPr>
            <a:r>
              <a:rPr lang="en-US" sz="2800" dirty="0">
                <a:latin typeface="Calibri" panose="020F0502020204030204" pitchFamily="34" charset="0"/>
                <a:cs typeface="Times New Roman" panose="02020603050405020304" pitchFamily="18" charset="0"/>
              </a:rPr>
              <a:t>Swati is founder of a women based organization ”</a:t>
            </a:r>
            <a:r>
              <a:rPr lang="en-US" sz="2800" dirty="0" err="1">
                <a:latin typeface="Calibri" panose="020F0502020204030204" pitchFamily="34" charset="0"/>
                <a:cs typeface="Times New Roman" panose="02020603050405020304" pitchFamily="18" charset="0"/>
              </a:rPr>
              <a:t>Sakhiforlife</a:t>
            </a:r>
            <a:r>
              <a:rPr lang="en-US" sz="2800" dirty="0">
                <a:latin typeface="Calibri" panose="020F0502020204030204" pitchFamily="34" charset="0"/>
                <a:cs typeface="Times New Roman" panose="02020603050405020304" pitchFamily="18" charset="0"/>
              </a:rPr>
              <a:t>” which is an all women platform. </a:t>
            </a:r>
          </a:p>
          <a:p>
            <a:pPr marL="12700" algn="just">
              <a:lnSpc>
                <a:spcPct val="100000"/>
              </a:lnSpc>
            </a:pPr>
            <a:endParaRPr lang="en-US" sz="2800" dirty="0">
              <a:latin typeface="Calibri" panose="020F0502020204030204" pitchFamily="34" charset="0"/>
              <a:cs typeface="Times New Roman" panose="02020603050405020304" pitchFamily="18" charset="0"/>
            </a:endParaRPr>
          </a:p>
          <a:p>
            <a:pPr marL="12700" algn="just">
              <a:lnSpc>
                <a:spcPct val="100000"/>
              </a:lnSpc>
            </a:pPr>
            <a:r>
              <a:rPr lang="en-US" sz="2800" dirty="0">
                <a:latin typeface="Calibri" panose="020F0502020204030204" pitchFamily="34" charset="0"/>
                <a:cs typeface="Times New Roman" panose="02020603050405020304" pitchFamily="18" charset="0"/>
              </a:rPr>
              <a:t>Her aim is to bring and sustain more women into workforce. </a:t>
            </a:r>
          </a:p>
          <a:p>
            <a:pPr marL="12700" algn="just">
              <a:lnSpc>
                <a:spcPct val="100000"/>
              </a:lnSpc>
            </a:pPr>
            <a:endParaRPr lang="en-US" sz="2800" dirty="0">
              <a:latin typeface="Calibri" panose="020F0502020204030204" pitchFamily="34" charset="0"/>
              <a:cs typeface="Times New Roman" panose="02020603050405020304" pitchFamily="18" charset="0"/>
            </a:endParaRPr>
          </a:p>
          <a:p>
            <a:pPr marL="12700" algn="just">
              <a:lnSpc>
                <a:spcPct val="100000"/>
              </a:lnSpc>
            </a:pPr>
            <a:r>
              <a:rPr lang="en-US" sz="2800" dirty="0">
                <a:latin typeface="Calibri" panose="020F0502020204030204" pitchFamily="34" charset="0"/>
                <a:cs typeface="Times New Roman" panose="02020603050405020304" pitchFamily="18" charset="0"/>
              </a:rPr>
              <a:t>She is also an accomplished career coach and work with mid-career women.</a:t>
            </a:r>
          </a:p>
          <a:p>
            <a:pPr marL="12700" algn="just">
              <a:lnSpc>
                <a:spcPct val="100000"/>
              </a:lnSpc>
            </a:pPr>
            <a:endParaRPr lang="en-US" sz="2800" dirty="0">
              <a:latin typeface="Calibri" panose="020F0502020204030204" pitchFamily="34" charset="0"/>
              <a:cs typeface="Times New Roman" panose="02020603050405020304" pitchFamily="18" charset="0"/>
            </a:endParaRPr>
          </a:p>
          <a:p>
            <a:pPr marL="12700" algn="just">
              <a:lnSpc>
                <a:spcPct val="100000"/>
              </a:lnSpc>
            </a:pPr>
            <a:r>
              <a:rPr lang="en-US" sz="2800" dirty="0">
                <a:latin typeface="Calibri" panose="020F0502020204030204" pitchFamily="34" charset="0"/>
                <a:cs typeface="Times New Roman" panose="02020603050405020304" pitchFamily="18" charset="0"/>
              </a:rPr>
              <a:t>She comes with one and half decade of corporate experience in Banking and IT.</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9" name="Picture 8">
            <a:extLst>
              <a:ext uri="{FF2B5EF4-FFF2-40B4-BE49-F238E27FC236}">
                <a16:creationId xmlns:a16="http://schemas.microsoft.com/office/drawing/2014/main" id="{CF6AAB8F-FE12-E318-1AA7-C80CEAC3D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1506" y="5256085"/>
            <a:ext cx="4368547" cy="4792678"/>
          </a:xfrm>
          <a:prstGeom prst="rect">
            <a:avLst/>
          </a:prstGeom>
        </p:spPr>
      </p:pic>
    </p:spTree>
    <p:extLst>
      <p:ext uri="{BB962C8B-B14F-4D97-AF65-F5344CB8AC3E}">
        <p14:creationId xmlns:p14="http://schemas.microsoft.com/office/powerpoint/2010/main" val="440839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2437</Words>
  <Application>Microsoft Office PowerPoint</Application>
  <PresentationFormat>Custom</PresentationFormat>
  <Paragraphs>256</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Garamond</vt:lpstr>
      <vt:lpstr>Myriad Pro</vt:lpstr>
      <vt:lpstr>Open Sans</vt:lpstr>
      <vt:lpstr>Roboto</vt:lpstr>
      <vt:lpstr>Times New Roman</vt:lpstr>
      <vt:lpstr>Office Theme</vt:lpstr>
      <vt:lpstr>WICCI COUNCIL NAME (TYPE TEXT) </vt:lpstr>
      <vt:lpstr>Council Vision &amp;Mission</vt:lpstr>
      <vt:lpstr>PowerPoint Presentation</vt:lpstr>
      <vt:lpstr>MARIA SHAH State President, BANKING AND CREDIT COUNCIL, Karnataka </vt:lpstr>
      <vt:lpstr>SUSHMA SANGHI  COUNCIL MEMBER, BANKING AND CREDIT COUNCIL </vt:lpstr>
      <vt:lpstr>  MANALI MISHRA  Member Karnataka Chapter COUNCIL WICCI</vt:lpstr>
      <vt:lpstr>RITHIKA PANICKER COUNCIL MEMBER, (BANKING &amp; CREDIT )COUNCIL WICCI</vt:lpstr>
      <vt:lpstr>SAPNA BHARGAVA COUNCIL MEMBER, (Karnataka )COUNCIL WICCI</vt:lpstr>
      <vt:lpstr>SWATI SINHA  COUNCIL MEMBER, (KARNATAKA)COUNCIL WICCI</vt:lpstr>
      <vt:lpstr>Lakshmi K  COUNCIL MEMBER, (Karnataka)COUNCIL WICCI</vt:lpstr>
      <vt:lpstr>DR. DEEPIKA PONAPPA COUNCIL MEMBER, Karnataka COUNCIL WICCI</vt:lpstr>
      <vt:lpstr>SAKSHI MALHOTRA COUNCIL MEMBER, (Karnataka , Banking &amp; Credit)COUNCIL WICCI</vt:lpstr>
      <vt:lpstr>Lt Cdr (Dr) Ambika Nautiyal COUNCIL MEMBER, (Karnataka , Banking &amp; Credit)COUNCIL</vt:lpstr>
      <vt:lpstr>MHAK KALRA &amp; WICCI DESIGNATION</vt:lpstr>
      <vt:lpstr>Nitisha Gupta &amp; WICCI DESIGNATION Council member, COUNCIL WICCI</vt:lpstr>
      <vt:lpstr>Sujatha Singh &amp; WICCI DESIGNATION COUNCIL MEMBER, (Karnataka )COUNCIL WICCI</vt:lpstr>
      <vt:lpstr>Maria Pontes &amp; WICCI DESIGNATION COUNCIL MEMBER, (…………. )COUNCIL WICCI</vt:lpstr>
      <vt:lpstr>TYPE NAME &amp; WICCI DESIGNATION COUNCIL MEMBER, (Karnataka…………. )COUNCIL WICCI  </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Maria Shah</cp:lastModifiedBy>
  <cp:revision>53</cp:revision>
  <dcterms:created xsi:type="dcterms:W3CDTF">2020-11-17T16:47:09Z</dcterms:created>
  <dcterms:modified xsi:type="dcterms:W3CDTF">2022-09-27T10:34:59Z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